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media/image11.svg" ContentType="image/svg+xml"/>
  <Override PartName="/ppt/media/image16.svg" ContentType="image/svg+xml"/>
  <Override PartName="/ppt/media/image18.svg" ContentType="image/svg+xml"/>
  <Override PartName="/ppt/media/image2.svg" ContentType="image/svg+xml"/>
  <Override PartName="/ppt/media/image20.svg" ContentType="image/svg+xml"/>
  <Override PartName="/ppt/media/image23.svg" ContentType="image/svg+xml"/>
  <Override PartName="/ppt/media/image26.svg" ContentType="image/svg+xml"/>
  <Override PartName="/ppt/media/image5.svg" ContentType="image/svg+xml"/>
  <Override PartName="/ppt/media/image7.svg" ContentType="image/svg+xml"/>
  <Override PartName="/ppt/media/image9.svg" ContentType="image/svg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</p:sldIdLst>
  <p:sldSz cx="18288000" cy="10287000"/>
  <p:notesSz cx="6858000" cy="9144000"/>
  <p:embeddedFontLst>
    <p:embeddedFont>
      <p:font typeface="Canva Sans" panose="020B0503030501040103"/>
      <p:regular r:id="rId18"/>
    </p:embeddedFont>
    <p:embeddedFont>
      <p:font typeface="Calibri" panose="020F0502020204030204" charset="0"/>
      <p:regular r:id="rId19"/>
      <p:bold r:id="rId20"/>
      <p:italic r:id="rId21"/>
      <p:boldItalic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2" Type="http://schemas.openxmlformats.org/officeDocument/2006/relationships/font" Target="fonts/font5.fntdata"/><Relationship Id="rId21" Type="http://schemas.openxmlformats.org/officeDocument/2006/relationships/font" Target="fonts/font4.fntdata"/><Relationship Id="rId20" Type="http://schemas.openxmlformats.org/officeDocument/2006/relationships/font" Target="fonts/font3.fntdata"/><Relationship Id="rId2" Type="http://schemas.openxmlformats.org/officeDocument/2006/relationships/theme" Target="theme/theme1.xml"/><Relationship Id="rId19" Type="http://schemas.openxmlformats.org/officeDocument/2006/relationships/font" Target="fonts/font2.fntdata"/><Relationship Id="rId18" Type="http://schemas.openxmlformats.org/officeDocument/2006/relationships/font" Target="fonts/font1.fntdata"/><Relationship Id="rId17" Type="http://schemas.openxmlformats.org/officeDocument/2006/relationships/tableStyles" Target="tableStyles.xml"/><Relationship Id="rId16" Type="http://schemas.openxmlformats.org/officeDocument/2006/relationships/viewProps" Target="viewProps.xml"/><Relationship Id="rId15" Type="http://schemas.openxmlformats.org/officeDocument/2006/relationships/presProps" Target="presProps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.sv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1.jpeg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3.svg"/><Relationship Id="rId1" Type="http://schemas.openxmlformats.org/officeDocument/2006/relationships/image" Target="../media/image22.jpe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6.svg"/><Relationship Id="rId2" Type="http://schemas.openxmlformats.org/officeDocument/2006/relationships/image" Target="../media/image25.jpeg"/><Relationship Id="rId1" Type="http://schemas.openxmlformats.org/officeDocument/2006/relationships/image" Target="../media/image24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7.svg"/><Relationship Id="rId3" Type="http://schemas.openxmlformats.org/officeDocument/2006/relationships/image" Target="../media/image6.jpeg"/><Relationship Id="rId2" Type="http://schemas.openxmlformats.org/officeDocument/2006/relationships/image" Target="../media/image5.svg"/><Relationship Id="rId1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11.svg"/><Relationship Id="rId4" Type="http://schemas.openxmlformats.org/officeDocument/2006/relationships/image" Target="../media/image10.jpeg"/><Relationship Id="rId3" Type="http://schemas.openxmlformats.org/officeDocument/2006/relationships/image" Target="../media/image9.svg"/><Relationship Id="rId2" Type="http://schemas.openxmlformats.org/officeDocument/2006/relationships/image" Target="../media/image8.jpeg"/><Relationship Id="rId1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3" Type="http://schemas.openxmlformats.org/officeDocument/2006/relationships/image" Target="../media/image9.svg"/><Relationship Id="rId2" Type="http://schemas.openxmlformats.org/officeDocument/2006/relationships/image" Target="../media/image8.jpeg"/><Relationship Id="rId1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4.jpeg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20.svg"/><Relationship Id="rId5" Type="http://schemas.openxmlformats.org/officeDocument/2006/relationships/image" Target="../media/image19.jpeg"/><Relationship Id="rId4" Type="http://schemas.openxmlformats.org/officeDocument/2006/relationships/image" Target="../media/image18.svg"/><Relationship Id="rId3" Type="http://schemas.openxmlformats.org/officeDocument/2006/relationships/image" Target="../media/image17.jpeg"/><Relationship Id="rId2" Type="http://schemas.openxmlformats.org/officeDocument/2006/relationships/image" Target="../media/image16.svg"/><Relationship Id="rId1" Type="http://schemas.openxmlformats.org/officeDocument/2006/relationships/image" Target="../media/image1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9525" y="-4737926"/>
            <a:ext cx="19985385" cy="15024926"/>
            <a:chOff x="0" y="0"/>
            <a:chExt cx="5263641" cy="395718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263641" cy="3957182"/>
            </a:xfrm>
            <a:custGeom>
              <a:avLst/>
              <a:gdLst/>
              <a:ahLst/>
              <a:cxnLst/>
              <a:rect l="l" t="t" r="r" b="b"/>
              <a:pathLst>
                <a:path w="5263641" h="3957182">
                  <a:moveTo>
                    <a:pt x="0" y="0"/>
                  </a:moveTo>
                  <a:lnTo>
                    <a:pt x="5263641" y="0"/>
                  </a:lnTo>
                  <a:lnTo>
                    <a:pt x="5263641" y="3957182"/>
                  </a:lnTo>
                  <a:lnTo>
                    <a:pt x="0" y="395718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0" cap="sq">
              <a:solidFill>
                <a:srgbClr val="106861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5263641" cy="39952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474980" lvl="1" indent="-237490" algn="ctr">
                <a:lnSpc>
                  <a:spcPts val="3035"/>
                </a:lnSpc>
                <a:buFont typeface="Arial" panose="020B0604020202020204"/>
                <a:buChar char="•"/>
              </a:pPr>
            </a:p>
          </p:txBody>
        </p:sp>
      </p:grpSp>
      <p:sp>
        <p:nvSpPr>
          <p:cNvPr id="5" name="Freeform 5"/>
          <p:cNvSpPr/>
          <p:nvPr/>
        </p:nvSpPr>
        <p:spPr>
          <a:xfrm>
            <a:off x="1427514" y="1591166"/>
            <a:ext cx="841683" cy="974580"/>
          </a:xfrm>
          <a:custGeom>
            <a:avLst/>
            <a:gdLst/>
            <a:ahLst/>
            <a:cxnLst/>
            <a:rect l="l" t="t" r="r" b="b"/>
            <a:pathLst>
              <a:path w="841683" h="974580">
                <a:moveTo>
                  <a:pt x="0" y="0"/>
                </a:moveTo>
                <a:lnTo>
                  <a:pt x="841682" y="0"/>
                </a:lnTo>
                <a:lnTo>
                  <a:pt x="841682" y="974581"/>
                </a:lnTo>
                <a:lnTo>
                  <a:pt x="0" y="974581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3754408" y="1505441"/>
            <a:ext cx="5804516" cy="7952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570"/>
              </a:lnSpc>
              <a:spcBef>
                <a:spcPct val="0"/>
              </a:spcBef>
            </a:pPr>
            <a:r>
              <a:rPr lang="en-US" sz="4690" spc="-93">
                <a:solidFill>
                  <a:srgbClr val="191919"/>
                </a:solidFill>
                <a:latin typeface="Open Sauce Bold" panose="00000800000000000000"/>
                <a:ea typeface="Open Sauce Bold" panose="00000800000000000000"/>
                <a:cs typeface="Open Sauce Bold" panose="00000800000000000000"/>
                <a:sym typeface="Open Sauce Bold" panose="00000800000000000000"/>
              </a:rPr>
              <a:t>DID YOU KNOW?</a:t>
            </a:r>
            <a:endParaRPr lang="en-US" sz="4690" spc="-93">
              <a:solidFill>
                <a:srgbClr val="191919"/>
              </a:solidFill>
              <a:latin typeface="Open Sauce Bold" panose="00000800000000000000"/>
              <a:ea typeface="Open Sauce Bold" panose="00000800000000000000"/>
              <a:cs typeface="Open Sauce Bold" panose="00000800000000000000"/>
              <a:sym typeface="Open Sauce Bold" panose="00000800000000000000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3754408" y="4008926"/>
            <a:ext cx="9308425" cy="511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80" lvl="1" indent="-345440" algn="ctr">
              <a:lnSpc>
                <a:spcPts val="4160"/>
              </a:lnSpc>
              <a:buFont typeface="Arial" panose="020B0604020202020204"/>
              <a:buChar char="•"/>
            </a:pPr>
            <a:r>
              <a:rPr lang="en-US" sz="3200">
                <a:solidFill>
                  <a:srgbClr val="191919"/>
                </a:solidFill>
                <a:latin typeface="Open Sauce" panose="00000500000000000000"/>
                <a:ea typeface="Open Sauce" panose="00000500000000000000"/>
                <a:cs typeface="Open Sauce" panose="00000500000000000000"/>
                <a:sym typeface="Open Sauce" panose="00000500000000000000"/>
              </a:rPr>
              <a:t>Over 600,000 HIV patients die each year [1]</a:t>
            </a:r>
            <a:endParaRPr lang="en-US" sz="3200">
              <a:solidFill>
                <a:srgbClr val="191919"/>
              </a:solidFill>
              <a:latin typeface="Open Sauce" panose="00000500000000000000"/>
              <a:ea typeface="Open Sauce" panose="00000500000000000000"/>
              <a:cs typeface="Open Sauce" panose="00000500000000000000"/>
              <a:sym typeface="Open Sauce" panose="00000500000000000000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3754408" y="6759441"/>
            <a:ext cx="10370701" cy="511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80" lvl="1" indent="-345440" algn="ctr">
              <a:lnSpc>
                <a:spcPts val="4160"/>
              </a:lnSpc>
              <a:buFont typeface="Arial" panose="020B0604020202020204"/>
              <a:buChar char="•"/>
            </a:pPr>
            <a:r>
              <a:rPr lang="en-US" sz="3200">
                <a:solidFill>
                  <a:srgbClr val="191919"/>
                </a:solidFill>
                <a:latin typeface="Open Sauce" panose="00000500000000000000"/>
                <a:ea typeface="Open Sauce" panose="00000500000000000000"/>
                <a:cs typeface="Open Sauce" panose="00000500000000000000"/>
                <a:sym typeface="Open Sauce" panose="00000500000000000000"/>
              </a:rPr>
              <a:t>Over 40% of HIV patients are lost to follow-up [2]</a:t>
            </a:r>
            <a:endParaRPr lang="en-US" sz="3200">
              <a:solidFill>
                <a:srgbClr val="191919"/>
              </a:solidFill>
              <a:latin typeface="Open Sauce" panose="00000500000000000000"/>
              <a:ea typeface="Open Sauce" panose="00000500000000000000"/>
              <a:cs typeface="Open Sauce" panose="00000500000000000000"/>
              <a:sym typeface="Open Sauce" panose="0000050000000000000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5D6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rcRect/>
          <a:stretch>
            <a:fillRect/>
          </a:stretch>
        </p:blipFill>
        <p:spPr>
          <a:xfrm>
            <a:off x="1028700" y="1028700"/>
            <a:ext cx="15731067" cy="822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622429" y="1732694"/>
            <a:ext cx="5594453" cy="8660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80"/>
              </a:lnSpc>
            </a:pPr>
            <a:r>
              <a:rPr lang="en-US" sz="5125" spc="-102">
                <a:solidFill>
                  <a:srgbClr val="191919"/>
                </a:solidFill>
                <a:latin typeface="Open Sauce Bold" panose="00000800000000000000"/>
                <a:ea typeface="Open Sauce Bold" panose="00000800000000000000"/>
                <a:cs typeface="Open Sauce Bold" panose="00000800000000000000"/>
                <a:sym typeface="Open Sauce Bold" panose="00000800000000000000"/>
              </a:rPr>
              <a:t>REFERENCES</a:t>
            </a:r>
            <a:endParaRPr lang="en-US" sz="5125" spc="-102">
              <a:solidFill>
                <a:srgbClr val="191919"/>
              </a:solidFill>
              <a:latin typeface="Open Sauce Bold" panose="00000800000000000000"/>
              <a:ea typeface="Open Sauce Bold" panose="00000800000000000000"/>
              <a:cs typeface="Open Sauce Bold" panose="00000800000000000000"/>
              <a:sym typeface="Open Sauce Bold" panose="00000800000000000000"/>
            </a:endParaRPr>
          </a:p>
        </p:txBody>
      </p:sp>
      <p:sp>
        <p:nvSpPr>
          <p:cNvPr id="3" name="Freeform 3"/>
          <p:cNvSpPr/>
          <p:nvPr/>
        </p:nvSpPr>
        <p:spPr>
          <a:xfrm rot="-10800000">
            <a:off x="-465877" y="-4635036"/>
            <a:ext cx="3695540" cy="7418054"/>
          </a:xfrm>
          <a:custGeom>
            <a:avLst/>
            <a:gdLst/>
            <a:ahLst/>
            <a:cxnLst/>
            <a:rect l="l" t="t" r="r" b="b"/>
            <a:pathLst>
              <a:path w="3695540" h="7418054">
                <a:moveTo>
                  <a:pt x="0" y="0"/>
                </a:moveTo>
                <a:lnTo>
                  <a:pt x="3695540" y="0"/>
                </a:lnTo>
                <a:lnTo>
                  <a:pt x="3695540" y="7418054"/>
                </a:lnTo>
                <a:lnTo>
                  <a:pt x="0" y="7418054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TextBox 4"/>
          <p:cNvSpPr txBox="1"/>
          <p:nvPr/>
        </p:nvSpPr>
        <p:spPr>
          <a:xfrm>
            <a:off x="790005" y="3792855"/>
            <a:ext cx="17259300" cy="5465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20"/>
              </a:lnSpc>
            </a:pPr>
            <a:r>
              <a:rPr lang="en-US" sz="2400">
                <a:solidFill>
                  <a:srgbClr val="191919"/>
                </a:solidFill>
                <a:latin typeface="Open Sauce" panose="00000500000000000000"/>
                <a:ea typeface="Open Sauce" panose="00000500000000000000"/>
                <a:cs typeface="Open Sauce" panose="00000500000000000000"/>
                <a:sym typeface="Open Sauce" panose="00000500000000000000"/>
              </a:rPr>
              <a:t> [1] “Life expectancy for people living with HIV,” aidsmap.com. Accessed: Aug. 14, 2024. [Online]. Available: https://www.aidsmap.com/about-hiv/life-expectancy-people-living-hiv</a:t>
            </a:r>
            <a:endParaRPr lang="en-US" sz="2400">
              <a:solidFill>
                <a:srgbClr val="191919"/>
              </a:solidFill>
              <a:latin typeface="Open Sauce" panose="00000500000000000000"/>
              <a:ea typeface="Open Sauce" panose="00000500000000000000"/>
              <a:cs typeface="Open Sauce" panose="00000500000000000000"/>
              <a:sym typeface="Open Sauce" panose="00000500000000000000"/>
            </a:endParaRPr>
          </a:p>
          <a:p>
            <a:pPr algn="l">
              <a:lnSpc>
                <a:spcPts val="3120"/>
              </a:lnSpc>
            </a:pPr>
          </a:p>
          <a:p>
            <a:pPr algn="l">
              <a:lnSpc>
                <a:spcPts val="3120"/>
              </a:lnSpc>
            </a:pPr>
            <a:r>
              <a:rPr lang="en-US" sz="2400">
                <a:solidFill>
                  <a:srgbClr val="191919"/>
                </a:solidFill>
                <a:latin typeface="Open Sauce" panose="00000500000000000000"/>
                <a:ea typeface="Open Sauce" panose="00000500000000000000"/>
                <a:cs typeface="Open Sauce" panose="00000500000000000000"/>
                <a:sym typeface="Open Sauce" panose="00000500000000000000"/>
              </a:rPr>
              <a:t>[2] “Predictors of mortality rate among adult HIV-positive patients on antiretroviral therapy in Metema Hospital, Northwest Ethiopia: a retrospective follow-up study | AIDS Research and Therapy | Full Text.” Accessed: Aug. 14, 2024. [Online]. Available: https://aidsrestherapy.biomedcentral.com/articles/10.1186/s12981-021-00353-z</a:t>
            </a:r>
            <a:endParaRPr lang="en-US" sz="2400">
              <a:solidFill>
                <a:srgbClr val="191919"/>
              </a:solidFill>
              <a:latin typeface="Open Sauce" panose="00000500000000000000"/>
              <a:ea typeface="Open Sauce" panose="00000500000000000000"/>
              <a:cs typeface="Open Sauce" panose="00000500000000000000"/>
              <a:sym typeface="Open Sauce" panose="00000500000000000000"/>
            </a:endParaRPr>
          </a:p>
          <a:p>
            <a:pPr algn="l">
              <a:lnSpc>
                <a:spcPts val="3120"/>
              </a:lnSpc>
            </a:pPr>
          </a:p>
          <a:p>
            <a:pPr algn="l">
              <a:lnSpc>
                <a:spcPts val="3120"/>
              </a:lnSpc>
            </a:pPr>
            <a:r>
              <a:rPr lang="en-US" sz="2400">
                <a:solidFill>
                  <a:srgbClr val="191919"/>
                </a:solidFill>
                <a:latin typeface="Open Sauce" panose="00000500000000000000"/>
                <a:ea typeface="Open Sauce" panose="00000500000000000000"/>
                <a:cs typeface="Open Sauce" panose="00000500000000000000"/>
                <a:sym typeface="Open Sauce" panose="00000500000000000000"/>
              </a:rPr>
              <a:t>[3] Akgun K. M., Tate J. P., Crothers K., Crystal S., Leaf D. A., Womack J., . . . Oursler K. K. (2014). An adapted frailty-related phenotype and the VACS index as predictors of hospitalization and mortality in HIV-infected and uninfected individuals. Journal of Acquired Immune Deficiency Syndromes, 67, 397-404</a:t>
            </a:r>
            <a:endParaRPr lang="en-US" sz="2400">
              <a:solidFill>
                <a:srgbClr val="191919"/>
              </a:solidFill>
              <a:latin typeface="Open Sauce" panose="00000500000000000000"/>
              <a:ea typeface="Open Sauce" panose="00000500000000000000"/>
              <a:cs typeface="Open Sauce" panose="00000500000000000000"/>
              <a:sym typeface="Open Sauce" panose="00000500000000000000"/>
            </a:endParaRPr>
          </a:p>
          <a:p>
            <a:pPr algn="l">
              <a:lnSpc>
                <a:spcPts val="3120"/>
              </a:lnSpc>
            </a:pPr>
          </a:p>
          <a:p>
            <a:pPr algn="l">
              <a:lnSpc>
                <a:spcPts val="3120"/>
              </a:lnSpc>
              <a:spcBef>
                <a:spcPct val="0"/>
              </a:spcBef>
            </a:pPr>
            <a:r>
              <a:rPr lang="en-US" sz="2400">
                <a:solidFill>
                  <a:srgbClr val="191919"/>
                </a:solidFill>
                <a:latin typeface="Open Sauce" panose="00000500000000000000"/>
                <a:ea typeface="Open Sauce" panose="00000500000000000000"/>
                <a:cs typeface="Open Sauce" panose="00000500000000000000"/>
                <a:sym typeface="Open Sauce" panose="00000500000000000000"/>
              </a:rPr>
              <a:t>[4] “Person centered HIV patient monitoring.” Accessed: Aug. 08, 2024. [Online]. Available: https://www.who.int/teams/global-hiv-hepatitis-and-stis-programmes/hiv/strategic-information/person-centered-hiv-patient-monitoring</a:t>
            </a:r>
            <a:endParaRPr lang="en-US" sz="2400">
              <a:solidFill>
                <a:srgbClr val="191919"/>
              </a:solidFill>
              <a:latin typeface="Open Sauce" panose="00000500000000000000"/>
              <a:ea typeface="Open Sauce" panose="00000500000000000000"/>
              <a:cs typeface="Open Sauce" panose="00000500000000000000"/>
              <a:sym typeface="Open Sauce" panose="0000050000000000000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9222" b="-922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994300" y="3675559"/>
            <a:ext cx="3293700" cy="6611441"/>
          </a:xfrm>
          <a:custGeom>
            <a:avLst/>
            <a:gdLst/>
            <a:ahLst/>
            <a:cxnLst/>
            <a:rect l="l" t="t" r="r" b="b"/>
            <a:pathLst>
              <a:path w="3293700" h="6611441">
                <a:moveTo>
                  <a:pt x="0" y="0"/>
                </a:moveTo>
                <a:lnTo>
                  <a:pt x="3293700" y="0"/>
                </a:lnTo>
                <a:lnTo>
                  <a:pt x="3293700" y="6611441"/>
                </a:lnTo>
                <a:lnTo>
                  <a:pt x="0" y="66114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4" name="Group 4"/>
          <p:cNvGrpSpPr/>
          <p:nvPr/>
        </p:nvGrpSpPr>
        <p:grpSpPr>
          <a:xfrm rot="0">
            <a:off x="-2364371" y="-2474096"/>
            <a:ext cx="5578401" cy="5578401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42950" cap="sq">
              <a:solidFill>
                <a:srgbClr val="AEEA00"/>
              </a:solidFill>
              <a:prstDash val="solid"/>
              <a:miter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55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7" name="Group 7"/>
          <p:cNvGrpSpPr/>
          <p:nvPr/>
        </p:nvGrpSpPr>
        <p:grpSpPr>
          <a:xfrm rot="0">
            <a:off x="1256350" y="3876969"/>
            <a:ext cx="1010697" cy="1010697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42950" cap="sq">
              <a:solidFill>
                <a:srgbClr val="AEEA00"/>
              </a:solidFill>
              <a:prstDash val="solid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55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10" name="Group 10"/>
          <p:cNvGrpSpPr/>
          <p:nvPr/>
        </p:nvGrpSpPr>
        <p:grpSpPr>
          <a:xfrm rot="0">
            <a:off x="2669496" y="2384340"/>
            <a:ext cx="12467679" cy="2239537"/>
            <a:chOff x="0" y="0"/>
            <a:chExt cx="3283668" cy="589837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283669" cy="589837"/>
            </a:xfrm>
            <a:custGeom>
              <a:avLst/>
              <a:gdLst/>
              <a:ahLst/>
              <a:cxnLst/>
              <a:rect l="l" t="t" r="r" b="b"/>
              <a:pathLst>
                <a:path w="3283669" h="589837">
                  <a:moveTo>
                    <a:pt x="25459" y="0"/>
                  </a:moveTo>
                  <a:lnTo>
                    <a:pt x="3258209" y="0"/>
                  </a:lnTo>
                  <a:cubicBezTo>
                    <a:pt x="3272270" y="0"/>
                    <a:pt x="3283669" y="11399"/>
                    <a:pt x="3283669" y="25459"/>
                  </a:cubicBezTo>
                  <a:lnTo>
                    <a:pt x="3283669" y="564378"/>
                  </a:lnTo>
                  <a:cubicBezTo>
                    <a:pt x="3283669" y="571130"/>
                    <a:pt x="3280986" y="577606"/>
                    <a:pt x="3276212" y="582380"/>
                  </a:cubicBezTo>
                  <a:cubicBezTo>
                    <a:pt x="3271437" y="587155"/>
                    <a:pt x="3264962" y="589837"/>
                    <a:pt x="3258209" y="589837"/>
                  </a:cubicBezTo>
                  <a:lnTo>
                    <a:pt x="25459" y="589837"/>
                  </a:lnTo>
                  <a:cubicBezTo>
                    <a:pt x="11399" y="589837"/>
                    <a:pt x="0" y="578438"/>
                    <a:pt x="0" y="564378"/>
                  </a:cubicBezTo>
                  <a:lnTo>
                    <a:pt x="0" y="25459"/>
                  </a:lnTo>
                  <a:cubicBezTo>
                    <a:pt x="0" y="11399"/>
                    <a:pt x="11399" y="0"/>
                    <a:pt x="25459" y="0"/>
                  </a:cubicBezTo>
                  <a:close/>
                </a:path>
              </a:pathLst>
            </a:custGeom>
            <a:solidFill>
              <a:srgbClr val="106861"/>
            </a:solidFill>
            <a:ln w="6667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-28575"/>
              <a:ext cx="3283668" cy="6184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485"/>
                </a:lnSpc>
                <a:spcBef>
                  <a:spcPct val="0"/>
                </a:spcBef>
              </a:pPr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2669496" y="5599415"/>
            <a:ext cx="12115377" cy="1996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335"/>
              </a:lnSpc>
              <a:spcBef>
                <a:spcPct val="0"/>
              </a:spcBef>
            </a:pPr>
            <a:r>
              <a:rPr lang="en-US" sz="11835">
                <a:solidFill>
                  <a:srgbClr val="FFFFFF"/>
                </a:solidFill>
                <a:latin typeface="Open Sauce Bold Italics" panose="00000800000000000000"/>
                <a:ea typeface="Open Sauce Bold Italics" panose="00000800000000000000"/>
                <a:cs typeface="Open Sauce Bold Italics" panose="00000800000000000000"/>
                <a:sym typeface="Open Sauce Bold Italics" panose="00000800000000000000"/>
              </a:rPr>
              <a:t>Any questions?</a:t>
            </a:r>
            <a:endParaRPr lang="en-US" sz="11835">
              <a:solidFill>
                <a:srgbClr val="FFFFFF"/>
              </a:solidFill>
              <a:latin typeface="Open Sauce Bold Italics" panose="00000800000000000000"/>
              <a:ea typeface="Open Sauce Bold Italics" panose="00000800000000000000"/>
              <a:cs typeface="Open Sauce Bold Italics" panose="00000800000000000000"/>
              <a:sym typeface="Open Sauce Bold Italics" panose="00000800000000000000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4228080" y="2617649"/>
            <a:ext cx="9350511" cy="16776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520"/>
              </a:lnSpc>
              <a:spcBef>
                <a:spcPct val="0"/>
              </a:spcBef>
            </a:pPr>
            <a:r>
              <a:rPr lang="en-US" sz="10400">
                <a:solidFill>
                  <a:srgbClr val="FFFFFF"/>
                </a:solidFill>
                <a:latin typeface="Open Sauce Bold" panose="00000800000000000000"/>
                <a:ea typeface="Open Sauce Bold" panose="00000800000000000000"/>
                <a:cs typeface="Open Sauce Bold" panose="00000800000000000000"/>
                <a:sym typeface="Open Sauce Bold" panose="00000800000000000000"/>
              </a:rPr>
              <a:t>THANK YOU!!!</a:t>
            </a:r>
            <a:endParaRPr lang="en-US" sz="10400">
              <a:solidFill>
                <a:srgbClr val="FFFFFF"/>
              </a:solidFill>
              <a:latin typeface="Open Sauce Bold" panose="00000800000000000000"/>
              <a:ea typeface="Open Sauce Bold" panose="00000800000000000000"/>
              <a:cs typeface="Open Sauce Bold" panose="00000800000000000000"/>
              <a:sym typeface="Open Sauce Bold" panose="0000080000000000000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14835951" y="-550913"/>
            <a:ext cx="5255597" cy="13183610"/>
            <a:chOff x="0" y="0"/>
            <a:chExt cx="1384190" cy="347222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84190" cy="3472226"/>
            </a:xfrm>
            <a:custGeom>
              <a:avLst/>
              <a:gdLst/>
              <a:ahLst/>
              <a:cxnLst/>
              <a:rect l="l" t="t" r="r" b="b"/>
              <a:pathLst>
                <a:path w="1384190" h="3472226">
                  <a:moveTo>
                    <a:pt x="76600" y="0"/>
                  </a:moveTo>
                  <a:lnTo>
                    <a:pt x="1307590" y="0"/>
                  </a:lnTo>
                  <a:cubicBezTo>
                    <a:pt x="1327905" y="0"/>
                    <a:pt x="1347389" y="8070"/>
                    <a:pt x="1361754" y="22436"/>
                  </a:cubicBezTo>
                  <a:cubicBezTo>
                    <a:pt x="1376120" y="36801"/>
                    <a:pt x="1384190" y="56285"/>
                    <a:pt x="1384190" y="76600"/>
                  </a:cubicBezTo>
                  <a:lnTo>
                    <a:pt x="1384190" y="3395626"/>
                  </a:lnTo>
                  <a:cubicBezTo>
                    <a:pt x="1384190" y="3415942"/>
                    <a:pt x="1376120" y="3435426"/>
                    <a:pt x="1361754" y="3449791"/>
                  </a:cubicBezTo>
                  <a:cubicBezTo>
                    <a:pt x="1347389" y="3464156"/>
                    <a:pt x="1327905" y="3472226"/>
                    <a:pt x="1307590" y="3472226"/>
                  </a:cubicBezTo>
                  <a:lnTo>
                    <a:pt x="76600" y="3472226"/>
                  </a:lnTo>
                  <a:cubicBezTo>
                    <a:pt x="56285" y="3472226"/>
                    <a:pt x="36801" y="3464156"/>
                    <a:pt x="22436" y="3449791"/>
                  </a:cubicBezTo>
                  <a:cubicBezTo>
                    <a:pt x="8070" y="3435426"/>
                    <a:pt x="0" y="3415942"/>
                    <a:pt x="0" y="3395626"/>
                  </a:cubicBezTo>
                  <a:lnTo>
                    <a:pt x="0" y="76600"/>
                  </a:lnTo>
                  <a:cubicBezTo>
                    <a:pt x="0" y="56285"/>
                    <a:pt x="8070" y="36801"/>
                    <a:pt x="22436" y="22436"/>
                  </a:cubicBezTo>
                  <a:cubicBezTo>
                    <a:pt x="36801" y="8070"/>
                    <a:pt x="56285" y="0"/>
                    <a:pt x="76600" y="0"/>
                  </a:cubicBezTo>
                  <a:close/>
                </a:path>
              </a:pathLst>
            </a:custGeom>
            <a:solidFill>
              <a:srgbClr val="106861"/>
            </a:solidFill>
            <a:ln w="133350" cap="rnd">
              <a:solidFill>
                <a:srgbClr val="383319"/>
              </a:solidFill>
              <a:prstDash val="dash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1384190" cy="34912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60"/>
                </a:lnSpc>
              </a:pPr>
            </a:p>
          </p:txBody>
        </p:sp>
      </p:grpSp>
      <p:grpSp>
        <p:nvGrpSpPr>
          <p:cNvPr id="5" name="Group 5"/>
          <p:cNvGrpSpPr/>
          <p:nvPr/>
        </p:nvGrpSpPr>
        <p:grpSpPr>
          <a:xfrm rot="0">
            <a:off x="893917" y="815486"/>
            <a:ext cx="78988" cy="3562352"/>
            <a:chOff x="0" y="0"/>
            <a:chExt cx="20803" cy="93823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0803" cy="938233"/>
            </a:xfrm>
            <a:custGeom>
              <a:avLst/>
              <a:gdLst/>
              <a:ahLst/>
              <a:cxnLst/>
              <a:rect l="l" t="t" r="r" b="b"/>
              <a:pathLst>
                <a:path w="20803" h="938233">
                  <a:moveTo>
                    <a:pt x="0" y="0"/>
                  </a:moveTo>
                  <a:lnTo>
                    <a:pt x="20803" y="0"/>
                  </a:lnTo>
                  <a:lnTo>
                    <a:pt x="20803" y="938233"/>
                  </a:lnTo>
                  <a:lnTo>
                    <a:pt x="0" y="938233"/>
                  </a:lnTo>
                  <a:close/>
                </a:path>
              </a:pathLst>
            </a:custGeom>
            <a:solidFill>
              <a:srgbClr val="123D33"/>
            </a:solidFill>
            <a:ln cap="sq">
              <a:noFill/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20803" cy="9572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60"/>
                </a:lnSpc>
                <a:spcBef>
                  <a:spcPct val="0"/>
                </a:spcBef>
              </a:p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163093" y="1133822"/>
            <a:ext cx="11311862" cy="19181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75"/>
              </a:lnSpc>
            </a:pPr>
            <a:r>
              <a:rPr lang="en-US" sz="5480" spc="-109">
                <a:solidFill>
                  <a:srgbClr val="191919"/>
                </a:solidFill>
                <a:latin typeface="Open Sauce Heavy" panose="00000A00000000000000"/>
                <a:ea typeface="Open Sauce Heavy" panose="00000A00000000000000"/>
                <a:cs typeface="Open Sauce Heavy" panose="00000A00000000000000"/>
                <a:sym typeface="Open Sauce Heavy" panose="00000A00000000000000"/>
              </a:rPr>
              <a:t>LIFE PROGNOSIS MANAGEMENT TOOL</a:t>
            </a:r>
            <a:endParaRPr lang="en-US" sz="5480" spc="-109">
              <a:solidFill>
                <a:srgbClr val="191919"/>
              </a:solidFill>
              <a:latin typeface="Open Sauce Heavy" panose="00000A00000000000000"/>
              <a:ea typeface="Open Sauce Heavy" panose="00000A00000000000000"/>
              <a:cs typeface="Open Sauce Heavy" panose="00000A00000000000000"/>
              <a:sym typeface="Open Sauce Heavy" panose="00000A00000000000000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3912820" y="4563110"/>
            <a:ext cx="6095167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60"/>
              </a:lnSpc>
            </a:pPr>
            <a:r>
              <a:rPr lang="en-US" sz="3400">
                <a:solidFill>
                  <a:srgbClr val="191919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A Lifespan Prediction System</a:t>
            </a:r>
            <a:endParaRPr lang="en-US" sz="3400">
              <a:solidFill>
                <a:srgbClr val="191919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163093" y="7294823"/>
            <a:ext cx="5499454" cy="2647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7140"/>
              </a:lnSpc>
            </a:pPr>
            <a:r>
              <a:rPr lang="en-US" sz="4200" spc="310">
                <a:solidFill>
                  <a:srgbClr val="191919"/>
                </a:solidFill>
                <a:latin typeface="Open Sauce" panose="00000500000000000000"/>
                <a:ea typeface="Open Sauce" panose="00000500000000000000"/>
                <a:cs typeface="Open Sauce" panose="00000500000000000000"/>
                <a:sym typeface="Open Sauce" panose="00000500000000000000"/>
              </a:rPr>
              <a:t>Calvin Prince</a:t>
            </a:r>
            <a:endParaRPr lang="en-US" sz="4200" spc="310">
              <a:solidFill>
                <a:srgbClr val="191919"/>
              </a:solidFill>
              <a:latin typeface="Open Sauce" panose="00000500000000000000"/>
              <a:ea typeface="Open Sauce" panose="00000500000000000000"/>
              <a:cs typeface="Open Sauce" panose="00000500000000000000"/>
              <a:sym typeface="Open Sauce" panose="00000500000000000000"/>
            </a:endParaRPr>
          </a:p>
          <a:p>
            <a:pPr algn="just">
              <a:lnSpc>
                <a:spcPts val="7140"/>
              </a:lnSpc>
            </a:pPr>
            <a:r>
              <a:rPr lang="en-US" sz="4200" spc="310">
                <a:solidFill>
                  <a:srgbClr val="191919"/>
                </a:solidFill>
                <a:latin typeface="Open Sauce" panose="00000500000000000000"/>
                <a:ea typeface="Open Sauce" panose="00000500000000000000"/>
                <a:cs typeface="Open Sauce" panose="00000500000000000000"/>
                <a:sym typeface="Open Sauce" panose="00000500000000000000"/>
              </a:rPr>
              <a:t>Amanuel Kebede</a:t>
            </a:r>
            <a:endParaRPr lang="en-US" sz="4200" spc="310">
              <a:solidFill>
                <a:srgbClr val="191919"/>
              </a:solidFill>
              <a:latin typeface="Open Sauce" panose="00000500000000000000"/>
              <a:ea typeface="Open Sauce" panose="00000500000000000000"/>
              <a:cs typeface="Open Sauce" panose="00000500000000000000"/>
              <a:sym typeface="Open Sauce" panose="00000500000000000000"/>
            </a:endParaRPr>
          </a:p>
          <a:p>
            <a:pPr algn="just">
              <a:lnSpc>
                <a:spcPts val="7140"/>
              </a:lnSpc>
            </a:pPr>
            <a:r>
              <a:rPr lang="en-US" sz="4200" spc="310">
                <a:solidFill>
                  <a:srgbClr val="191919"/>
                </a:solidFill>
                <a:latin typeface="Open Sauce" panose="00000500000000000000"/>
                <a:ea typeface="Open Sauce" panose="00000500000000000000"/>
                <a:cs typeface="Open Sauce" panose="00000500000000000000"/>
                <a:sym typeface="Open Sauce" panose="00000500000000000000"/>
              </a:rPr>
              <a:t>El Yadah Kalisimbi</a:t>
            </a:r>
            <a:endParaRPr lang="en-US" sz="4200" spc="310">
              <a:solidFill>
                <a:srgbClr val="191919"/>
              </a:solidFill>
              <a:latin typeface="Open Sauce" panose="00000500000000000000"/>
              <a:ea typeface="Open Sauce" panose="00000500000000000000"/>
              <a:cs typeface="Open Sauce" panose="00000500000000000000"/>
              <a:sym typeface="Open Sauce" panose="0000050000000000000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12630150" y="-3095142"/>
            <a:ext cx="5657850" cy="5657850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6861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60"/>
                </a:lnSpc>
                <a:spcBef>
                  <a:spcPct val="0"/>
                </a:spcBef>
              </a:pPr>
              <a:r>
                <a:rPr lang="en-US" sz="2200">
                  <a:solidFill>
                    <a:srgbClr val="000000"/>
                  </a:solidFill>
                  <a:latin typeface="Open Sauce" panose="00000500000000000000"/>
                  <a:ea typeface="Open Sauce" panose="00000500000000000000"/>
                  <a:cs typeface="Open Sauce" panose="00000500000000000000"/>
                  <a:sym typeface="Open Sauce" panose="00000500000000000000"/>
                </a:rPr>
                <a:t>            b                                                                                                                                                                                                                                   </a:t>
              </a:r>
              <a:endParaRPr lang="en-US" sz="2200">
                <a:solidFill>
                  <a:srgbClr val="000000"/>
                </a:solidFill>
                <a:latin typeface="Open Sauce" panose="00000500000000000000"/>
                <a:ea typeface="Open Sauce" panose="00000500000000000000"/>
                <a:cs typeface="Open Sauce" panose="00000500000000000000"/>
                <a:sym typeface="Open Sauce" panose="00000500000000000000"/>
              </a:endParaRPr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695141" y="1725520"/>
            <a:ext cx="3630003" cy="962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840"/>
              </a:lnSpc>
              <a:spcBef>
                <a:spcPct val="0"/>
              </a:spcBef>
            </a:pPr>
            <a:r>
              <a:rPr lang="en-US" sz="5600" spc="-112">
                <a:solidFill>
                  <a:srgbClr val="191919"/>
                </a:solidFill>
                <a:latin typeface="Open Sauce Bold" panose="00000800000000000000"/>
                <a:ea typeface="Open Sauce Bold" panose="00000800000000000000"/>
                <a:cs typeface="Open Sauce Bold" panose="00000800000000000000"/>
                <a:sym typeface="Open Sauce Bold" panose="00000800000000000000"/>
              </a:rPr>
              <a:t>AGENDA</a:t>
            </a:r>
            <a:endParaRPr lang="en-US" sz="5600" spc="-112">
              <a:solidFill>
                <a:srgbClr val="191919"/>
              </a:solidFill>
              <a:latin typeface="Open Sauce Bold" panose="00000800000000000000"/>
              <a:ea typeface="Open Sauce Bold" panose="00000800000000000000"/>
              <a:cs typeface="Open Sauce Bold" panose="00000800000000000000"/>
              <a:sym typeface="Open Sauce Bold" panose="00000800000000000000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695141" y="3058008"/>
            <a:ext cx="8790087" cy="39564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80" lvl="1" indent="-345440" algn="l">
              <a:lnSpc>
                <a:spcPts val="5310"/>
              </a:lnSpc>
              <a:buFont typeface="Arial" panose="020B0604020202020204"/>
              <a:buChar char="•"/>
            </a:pPr>
            <a:r>
              <a:rPr lang="en-US" sz="3200">
                <a:solidFill>
                  <a:srgbClr val="191919"/>
                </a:solidFill>
                <a:latin typeface="Open Sauce" panose="00000500000000000000"/>
                <a:ea typeface="Open Sauce" panose="00000500000000000000"/>
                <a:cs typeface="Open Sauce" panose="00000500000000000000"/>
                <a:sym typeface="Open Sauce" panose="00000500000000000000"/>
              </a:rPr>
              <a:t>Introduction</a:t>
            </a:r>
            <a:endParaRPr lang="en-US" sz="3200">
              <a:solidFill>
                <a:srgbClr val="191919"/>
              </a:solidFill>
              <a:latin typeface="Open Sauce" panose="00000500000000000000"/>
              <a:ea typeface="Open Sauce" panose="00000500000000000000"/>
              <a:cs typeface="Open Sauce" panose="00000500000000000000"/>
              <a:sym typeface="Open Sauce" panose="00000500000000000000"/>
            </a:endParaRPr>
          </a:p>
          <a:p>
            <a:pPr marL="690880" lvl="1" indent="-345440" algn="l">
              <a:lnSpc>
                <a:spcPts val="5310"/>
              </a:lnSpc>
              <a:buFont typeface="Arial" panose="020B0604020202020204"/>
              <a:buChar char="•"/>
            </a:pPr>
            <a:r>
              <a:rPr lang="en-US" sz="3200">
                <a:solidFill>
                  <a:srgbClr val="191919"/>
                </a:solidFill>
                <a:latin typeface="Open Sauce" panose="00000500000000000000"/>
                <a:ea typeface="Open Sauce" panose="00000500000000000000"/>
                <a:cs typeface="Open Sauce" panose="00000500000000000000"/>
                <a:sym typeface="Open Sauce" panose="00000500000000000000"/>
              </a:rPr>
              <a:t>Background</a:t>
            </a:r>
            <a:endParaRPr lang="en-US" sz="3200">
              <a:solidFill>
                <a:srgbClr val="191919"/>
              </a:solidFill>
              <a:latin typeface="Open Sauce" panose="00000500000000000000"/>
              <a:ea typeface="Open Sauce" panose="00000500000000000000"/>
              <a:cs typeface="Open Sauce" panose="00000500000000000000"/>
              <a:sym typeface="Open Sauce" panose="00000500000000000000"/>
            </a:endParaRPr>
          </a:p>
          <a:p>
            <a:pPr marL="690880" lvl="1" indent="-345440" algn="l">
              <a:lnSpc>
                <a:spcPts val="5310"/>
              </a:lnSpc>
              <a:buFont typeface="Arial" panose="020B0604020202020204"/>
              <a:buChar char="•"/>
            </a:pPr>
            <a:r>
              <a:rPr lang="en-US" sz="3200">
                <a:solidFill>
                  <a:srgbClr val="191919"/>
                </a:solidFill>
                <a:latin typeface="Open Sauce" panose="00000500000000000000"/>
                <a:ea typeface="Open Sauce" panose="00000500000000000000"/>
                <a:cs typeface="Open Sauce" panose="00000500000000000000"/>
                <a:sym typeface="Open Sauce" panose="00000500000000000000"/>
              </a:rPr>
              <a:t>Impact</a:t>
            </a:r>
            <a:endParaRPr lang="en-US" sz="3200">
              <a:solidFill>
                <a:srgbClr val="191919"/>
              </a:solidFill>
              <a:latin typeface="Open Sauce" panose="00000500000000000000"/>
              <a:ea typeface="Open Sauce" panose="00000500000000000000"/>
              <a:cs typeface="Open Sauce" panose="00000500000000000000"/>
              <a:sym typeface="Open Sauce" panose="00000500000000000000"/>
            </a:endParaRPr>
          </a:p>
          <a:p>
            <a:pPr marL="690880" lvl="1" indent="-345440" algn="l">
              <a:lnSpc>
                <a:spcPts val="5310"/>
              </a:lnSpc>
              <a:buFont typeface="Arial" panose="020B0604020202020204"/>
              <a:buChar char="•"/>
            </a:pPr>
            <a:r>
              <a:rPr lang="en-US" sz="3200">
                <a:solidFill>
                  <a:srgbClr val="191919"/>
                </a:solidFill>
                <a:latin typeface="Open Sauce" panose="00000500000000000000"/>
                <a:ea typeface="Open Sauce" panose="00000500000000000000"/>
                <a:cs typeface="Open Sauce" panose="00000500000000000000"/>
                <a:sym typeface="Open Sauce" panose="00000500000000000000"/>
              </a:rPr>
              <a:t>Key Features </a:t>
            </a:r>
            <a:endParaRPr lang="en-US" sz="3200">
              <a:solidFill>
                <a:srgbClr val="191919"/>
              </a:solidFill>
              <a:latin typeface="Open Sauce" panose="00000500000000000000"/>
              <a:ea typeface="Open Sauce" panose="00000500000000000000"/>
              <a:cs typeface="Open Sauce" panose="00000500000000000000"/>
              <a:sym typeface="Open Sauce" panose="00000500000000000000"/>
            </a:endParaRPr>
          </a:p>
          <a:p>
            <a:pPr marL="690880" lvl="1" indent="-345440" algn="l">
              <a:lnSpc>
                <a:spcPts val="5310"/>
              </a:lnSpc>
              <a:buFont typeface="Arial" panose="020B0604020202020204"/>
              <a:buChar char="•"/>
            </a:pPr>
            <a:r>
              <a:rPr lang="en-US" sz="3200">
                <a:solidFill>
                  <a:srgbClr val="191919"/>
                </a:solidFill>
                <a:latin typeface="Open Sauce" panose="00000500000000000000"/>
                <a:ea typeface="Open Sauce" panose="00000500000000000000"/>
                <a:cs typeface="Open Sauce" panose="00000500000000000000"/>
                <a:sym typeface="Open Sauce" panose="00000500000000000000"/>
              </a:rPr>
              <a:t>Design</a:t>
            </a:r>
            <a:endParaRPr lang="en-US" sz="3200">
              <a:solidFill>
                <a:srgbClr val="191919"/>
              </a:solidFill>
              <a:latin typeface="Open Sauce" panose="00000500000000000000"/>
              <a:ea typeface="Open Sauce" panose="00000500000000000000"/>
              <a:cs typeface="Open Sauce" panose="00000500000000000000"/>
              <a:sym typeface="Open Sauce" panose="00000500000000000000"/>
            </a:endParaRPr>
          </a:p>
          <a:p>
            <a:pPr marL="690880" lvl="1" indent="-345440" algn="l">
              <a:lnSpc>
                <a:spcPts val="5310"/>
              </a:lnSpc>
              <a:buFont typeface="Arial" panose="020B0604020202020204"/>
              <a:buChar char="•"/>
            </a:pPr>
            <a:r>
              <a:rPr lang="en-US" sz="3200">
                <a:solidFill>
                  <a:srgbClr val="191919"/>
                </a:solidFill>
                <a:latin typeface="Open Sauce" panose="00000500000000000000"/>
                <a:ea typeface="Open Sauce" panose="00000500000000000000"/>
                <a:cs typeface="Open Sauce" panose="00000500000000000000"/>
                <a:sym typeface="Open Sauce" panose="00000500000000000000"/>
              </a:rPr>
              <a:t>Project Demo</a:t>
            </a:r>
            <a:endParaRPr lang="en-US" sz="3200">
              <a:solidFill>
                <a:srgbClr val="191919"/>
              </a:solidFill>
              <a:latin typeface="Open Sauce" panose="00000500000000000000"/>
              <a:ea typeface="Open Sauce" panose="00000500000000000000"/>
              <a:cs typeface="Open Sauce" panose="00000500000000000000"/>
              <a:sym typeface="Open Sauce" panose="00000500000000000000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1994758" y="3058008"/>
            <a:ext cx="635392" cy="39564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310"/>
              </a:lnSpc>
            </a:pPr>
            <a:r>
              <a:rPr lang="en-US" sz="3200">
                <a:solidFill>
                  <a:srgbClr val="191919"/>
                </a:solidFill>
                <a:latin typeface="Open Sauce Bold" panose="00000800000000000000"/>
                <a:ea typeface="Open Sauce Bold" panose="00000800000000000000"/>
                <a:cs typeface="Open Sauce Bold" panose="00000800000000000000"/>
                <a:sym typeface="Open Sauce Bold" panose="00000800000000000000"/>
              </a:rPr>
              <a:t>01</a:t>
            </a:r>
            <a:endParaRPr lang="en-US" sz="3200">
              <a:solidFill>
                <a:srgbClr val="191919"/>
              </a:solidFill>
              <a:latin typeface="Open Sauce Bold" panose="00000800000000000000"/>
              <a:ea typeface="Open Sauce Bold" panose="00000800000000000000"/>
              <a:cs typeface="Open Sauce Bold" panose="00000800000000000000"/>
              <a:sym typeface="Open Sauce Bold" panose="00000800000000000000"/>
            </a:endParaRPr>
          </a:p>
          <a:p>
            <a:pPr algn="r">
              <a:lnSpc>
                <a:spcPts val="5310"/>
              </a:lnSpc>
            </a:pPr>
            <a:r>
              <a:rPr lang="en-US" sz="3200">
                <a:solidFill>
                  <a:srgbClr val="191919"/>
                </a:solidFill>
                <a:latin typeface="Open Sauce Bold" panose="00000800000000000000"/>
                <a:ea typeface="Open Sauce Bold" panose="00000800000000000000"/>
                <a:cs typeface="Open Sauce Bold" panose="00000800000000000000"/>
                <a:sym typeface="Open Sauce Bold" panose="00000800000000000000"/>
              </a:rPr>
              <a:t>02</a:t>
            </a:r>
            <a:endParaRPr lang="en-US" sz="3200">
              <a:solidFill>
                <a:srgbClr val="191919"/>
              </a:solidFill>
              <a:latin typeface="Open Sauce Bold" panose="00000800000000000000"/>
              <a:ea typeface="Open Sauce Bold" panose="00000800000000000000"/>
              <a:cs typeface="Open Sauce Bold" panose="00000800000000000000"/>
              <a:sym typeface="Open Sauce Bold" panose="00000800000000000000"/>
            </a:endParaRPr>
          </a:p>
          <a:p>
            <a:pPr algn="r">
              <a:lnSpc>
                <a:spcPts val="5310"/>
              </a:lnSpc>
            </a:pPr>
            <a:r>
              <a:rPr lang="en-US" sz="3200">
                <a:solidFill>
                  <a:srgbClr val="191919"/>
                </a:solidFill>
                <a:latin typeface="Open Sauce Bold" panose="00000800000000000000"/>
                <a:ea typeface="Open Sauce Bold" panose="00000800000000000000"/>
                <a:cs typeface="Open Sauce Bold" panose="00000800000000000000"/>
                <a:sym typeface="Open Sauce Bold" panose="00000800000000000000"/>
              </a:rPr>
              <a:t>03</a:t>
            </a:r>
            <a:endParaRPr lang="en-US" sz="3200">
              <a:solidFill>
                <a:srgbClr val="191919"/>
              </a:solidFill>
              <a:latin typeface="Open Sauce Bold" panose="00000800000000000000"/>
              <a:ea typeface="Open Sauce Bold" panose="00000800000000000000"/>
              <a:cs typeface="Open Sauce Bold" panose="00000800000000000000"/>
              <a:sym typeface="Open Sauce Bold" panose="00000800000000000000"/>
            </a:endParaRPr>
          </a:p>
          <a:p>
            <a:pPr algn="r">
              <a:lnSpc>
                <a:spcPts val="5310"/>
              </a:lnSpc>
            </a:pPr>
            <a:r>
              <a:rPr lang="en-US" sz="3200">
                <a:solidFill>
                  <a:srgbClr val="191919"/>
                </a:solidFill>
                <a:latin typeface="Open Sauce Bold" panose="00000800000000000000"/>
                <a:ea typeface="Open Sauce Bold" panose="00000800000000000000"/>
                <a:cs typeface="Open Sauce Bold" panose="00000800000000000000"/>
                <a:sym typeface="Open Sauce Bold" panose="00000800000000000000"/>
              </a:rPr>
              <a:t>04</a:t>
            </a:r>
            <a:endParaRPr lang="en-US" sz="3200">
              <a:solidFill>
                <a:srgbClr val="191919"/>
              </a:solidFill>
              <a:latin typeface="Open Sauce Bold" panose="00000800000000000000"/>
              <a:ea typeface="Open Sauce Bold" panose="00000800000000000000"/>
              <a:cs typeface="Open Sauce Bold" panose="00000800000000000000"/>
              <a:sym typeface="Open Sauce Bold" panose="00000800000000000000"/>
            </a:endParaRPr>
          </a:p>
          <a:p>
            <a:pPr algn="r">
              <a:lnSpc>
                <a:spcPts val="5310"/>
              </a:lnSpc>
            </a:pPr>
            <a:r>
              <a:rPr lang="en-US" sz="3200">
                <a:solidFill>
                  <a:srgbClr val="191919"/>
                </a:solidFill>
                <a:latin typeface="Open Sauce Bold" panose="00000800000000000000"/>
                <a:ea typeface="Open Sauce Bold" panose="00000800000000000000"/>
                <a:cs typeface="Open Sauce Bold" panose="00000800000000000000"/>
                <a:sym typeface="Open Sauce Bold" panose="00000800000000000000"/>
              </a:rPr>
              <a:t>05</a:t>
            </a:r>
            <a:endParaRPr lang="en-US" sz="3200">
              <a:solidFill>
                <a:srgbClr val="191919"/>
              </a:solidFill>
              <a:latin typeface="Open Sauce Bold" panose="00000800000000000000"/>
              <a:ea typeface="Open Sauce Bold" panose="00000800000000000000"/>
              <a:cs typeface="Open Sauce Bold" panose="00000800000000000000"/>
              <a:sym typeface="Open Sauce Bold" panose="00000800000000000000"/>
            </a:endParaRPr>
          </a:p>
          <a:p>
            <a:pPr algn="r">
              <a:lnSpc>
                <a:spcPts val="5310"/>
              </a:lnSpc>
            </a:pPr>
            <a:r>
              <a:rPr lang="en-US" sz="3200">
                <a:solidFill>
                  <a:srgbClr val="191919"/>
                </a:solidFill>
                <a:latin typeface="Open Sauce Bold" panose="00000800000000000000"/>
                <a:ea typeface="Open Sauce Bold" panose="00000800000000000000"/>
                <a:cs typeface="Open Sauce Bold" panose="00000800000000000000"/>
                <a:sym typeface="Open Sauce Bold" panose="00000800000000000000"/>
              </a:rPr>
              <a:t>06</a:t>
            </a:r>
            <a:endParaRPr lang="en-US" sz="3200">
              <a:solidFill>
                <a:srgbClr val="191919"/>
              </a:solidFill>
              <a:latin typeface="Open Sauce Bold" panose="00000800000000000000"/>
              <a:ea typeface="Open Sauce Bold" panose="00000800000000000000"/>
              <a:cs typeface="Open Sauce Bold" panose="00000800000000000000"/>
              <a:sym typeface="Open Sauce Bold" panose="00000800000000000000"/>
            </a:endParaRPr>
          </a:p>
        </p:txBody>
      </p:sp>
      <p:grpSp>
        <p:nvGrpSpPr>
          <p:cNvPr id="8" name="Group 8"/>
          <p:cNvGrpSpPr/>
          <p:nvPr/>
        </p:nvGrpSpPr>
        <p:grpSpPr>
          <a:xfrm rot="0">
            <a:off x="-1390959" y="8567821"/>
            <a:ext cx="3086100" cy="3086100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6861"/>
            </a:solidFill>
            <a:ln cap="sq">
              <a:noFill/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60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2778327" y="7417124"/>
            <a:ext cx="12710840" cy="1184047"/>
          </a:xfrm>
          <a:custGeom>
            <a:avLst/>
            <a:gdLst/>
            <a:ahLst/>
            <a:cxnLst/>
            <a:rect l="l" t="t" r="r" b="b"/>
            <a:pathLst>
              <a:path w="12710840" h="1184047">
                <a:moveTo>
                  <a:pt x="0" y="0"/>
                </a:moveTo>
                <a:lnTo>
                  <a:pt x="12710840" y="0"/>
                </a:lnTo>
                <a:lnTo>
                  <a:pt x="12710840" y="1184046"/>
                </a:lnTo>
                <a:lnTo>
                  <a:pt x="0" y="1184046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72000"/>
            </a:blip>
            <a:stretch>
              <a:fillRect b="-208633"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0" y="0"/>
            <a:ext cx="18288000" cy="4491629"/>
            <a:chOff x="0" y="0"/>
            <a:chExt cx="4816593" cy="118298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1182980"/>
            </a:xfrm>
            <a:custGeom>
              <a:avLst/>
              <a:gdLst/>
              <a:ahLst/>
              <a:cxnLst/>
              <a:rect l="l" t="t" r="r" b="b"/>
              <a:pathLst>
                <a:path w="4816592" h="1182980">
                  <a:moveTo>
                    <a:pt x="0" y="0"/>
                  </a:moveTo>
                  <a:lnTo>
                    <a:pt x="4816592" y="0"/>
                  </a:lnTo>
                  <a:lnTo>
                    <a:pt x="4816592" y="1182980"/>
                  </a:lnTo>
                  <a:lnTo>
                    <a:pt x="0" y="1182980"/>
                  </a:lnTo>
                  <a:close/>
                </a:path>
              </a:pathLst>
            </a:custGeom>
            <a:solidFill>
              <a:srgbClr val="F8F8F8"/>
            </a:solidFill>
            <a:ln cap="sq">
              <a:noFill/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4816593" cy="12020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6" name="Group 6"/>
          <p:cNvGrpSpPr/>
          <p:nvPr/>
        </p:nvGrpSpPr>
        <p:grpSpPr>
          <a:xfrm rot="0">
            <a:off x="1028700" y="1219678"/>
            <a:ext cx="16230600" cy="7659691"/>
            <a:chOff x="0" y="0"/>
            <a:chExt cx="4274726" cy="201736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274726" cy="2017367"/>
            </a:xfrm>
            <a:custGeom>
              <a:avLst/>
              <a:gdLst/>
              <a:ahLst/>
              <a:cxnLst/>
              <a:rect l="l" t="t" r="r" b="b"/>
              <a:pathLst>
                <a:path w="4274726" h="2017367">
                  <a:moveTo>
                    <a:pt x="11925" y="0"/>
                  </a:moveTo>
                  <a:lnTo>
                    <a:pt x="4262801" y="0"/>
                  </a:lnTo>
                  <a:cubicBezTo>
                    <a:pt x="4269387" y="0"/>
                    <a:pt x="4274726" y="5339"/>
                    <a:pt x="4274726" y="11925"/>
                  </a:cubicBezTo>
                  <a:lnTo>
                    <a:pt x="4274726" y="2005442"/>
                  </a:lnTo>
                  <a:cubicBezTo>
                    <a:pt x="4274726" y="2012028"/>
                    <a:pt x="4269387" y="2017367"/>
                    <a:pt x="4262801" y="2017367"/>
                  </a:cubicBezTo>
                  <a:lnTo>
                    <a:pt x="11925" y="2017367"/>
                  </a:lnTo>
                  <a:cubicBezTo>
                    <a:pt x="5339" y="2017367"/>
                    <a:pt x="0" y="2012028"/>
                    <a:pt x="0" y="2005442"/>
                  </a:cubicBezTo>
                  <a:lnTo>
                    <a:pt x="0" y="11925"/>
                  </a:lnTo>
                  <a:cubicBezTo>
                    <a:pt x="0" y="5339"/>
                    <a:pt x="5339" y="0"/>
                    <a:pt x="11925" y="0"/>
                  </a:cubicBezTo>
                  <a:close/>
                </a:path>
              </a:pathLst>
            </a:custGeom>
            <a:solidFill>
              <a:srgbClr val="106861"/>
            </a:solidFill>
            <a:ln cap="rnd">
              <a:noFill/>
              <a:prstDash val="solid"/>
              <a:round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19050"/>
              <a:ext cx="4274726" cy="20364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60"/>
                </a:lnSpc>
                <a:spcBef>
                  <a:spcPct val="0"/>
                </a:spcBef>
              </a:pP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2778327" y="4367804"/>
            <a:ext cx="13663040" cy="3847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120"/>
              </a:lnSpc>
            </a:pPr>
            <a:r>
              <a:rPr lang="en-US" sz="3200">
                <a:solidFill>
                  <a:srgbClr val="FFFFFF"/>
                </a:solidFill>
                <a:latin typeface="Open Sauce" panose="00000500000000000000"/>
                <a:ea typeface="Open Sauce" panose="00000500000000000000"/>
                <a:cs typeface="Open Sauce" panose="00000500000000000000"/>
                <a:sym typeface="Open Sauce" panose="00000500000000000000"/>
              </a:rPr>
              <a:t>This is a </a:t>
            </a:r>
            <a:r>
              <a:rPr lang="en-US" sz="3200">
                <a:solidFill>
                  <a:srgbClr val="FFFFFF"/>
                </a:solidFill>
                <a:latin typeface="Open Sauce Bold" panose="00000800000000000000"/>
                <a:ea typeface="Open Sauce Bold" panose="00000800000000000000"/>
                <a:cs typeface="Open Sauce Bold" panose="00000800000000000000"/>
                <a:sym typeface="Open Sauce Bold" panose="00000800000000000000"/>
              </a:rPr>
              <a:t>command-line</a:t>
            </a:r>
            <a:r>
              <a:rPr lang="en-US" sz="3200">
                <a:solidFill>
                  <a:srgbClr val="FFFFFF"/>
                </a:solidFill>
                <a:latin typeface="Open Sauce" panose="00000500000000000000"/>
                <a:ea typeface="Open Sauce" panose="00000500000000000000"/>
                <a:cs typeface="Open Sauce" panose="00000500000000000000"/>
                <a:sym typeface="Open Sauce" panose="00000500000000000000"/>
              </a:rPr>
              <a:t> system designed to </a:t>
            </a:r>
            <a:r>
              <a:rPr lang="en-US" sz="3200">
                <a:solidFill>
                  <a:srgbClr val="FFFFFF"/>
                </a:solidFill>
                <a:latin typeface="Open Sauce Bold" panose="00000800000000000000"/>
                <a:ea typeface="Open Sauce Bold" panose="00000800000000000000"/>
                <a:cs typeface="Open Sauce Bold" panose="00000800000000000000"/>
                <a:sym typeface="Open Sauce Bold" panose="00000800000000000000"/>
              </a:rPr>
              <a:t>estimate</a:t>
            </a:r>
            <a:r>
              <a:rPr lang="en-US" sz="3200">
                <a:solidFill>
                  <a:srgbClr val="FFFFFF"/>
                </a:solidFill>
                <a:latin typeface="Open Sauce" panose="00000500000000000000"/>
                <a:ea typeface="Open Sauce" panose="00000500000000000000"/>
                <a:cs typeface="Open Sauce" panose="00000500000000000000"/>
                <a:sym typeface="Open Sauce" panose="00000500000000000000"/>
              </a:rPr>
              <a:t> the remaining lifespan of individuals living with HIV based on specific health and demographic data such as age, country, diagnosis date, and whether the patient is on antiretroviral therapy (ART).</a:t>
            </a:r>
            <a:endParaRPr lang="en-US" sz="3200">
              <a:solidFill>
                <a:srgbClr val="FFFFFF"/>
              </a:solidFill>
              <a:latin typeface="Open Sauce" panose="00000500000000000000"/>
              <a:ea typeface="Open Sauce" panose="00000500000000000000"/>
              <a:cs typeface="Open Sauce" panose="00000500000000000000"/>
              <a:sym typeface="Open Sauce" panose="00000500000000000000"/>
            </a:endParaRPr>
          </a:p>
          <a:p>
            <a:pPr algn="just">
              <a:lnSpc>
                <a:spcPts val="5120"/>
              </a:lnSpc>
            </a:pPr>
          </a:p>
          <a:p>
            <a:pPr algn="just">
              <a:lnSpc>
                <a:spcPts val="5120"/>
              </a:lnSpc>
            </a:pPr>
          </a:p>
        </p:txBody>
      </p:sp>
      <p:sp>
        <p:nvSpPr>
          <p:cNvPr id="10" name="TextBox 10"/>
          <p:cNvSpPr txBox="1"/>
          <p:nvPr/>
        </p:nvSpPr>
        <p:spPr>
          <a:xfrm>
            <a:off x="5008576" y="2660375"/>
            <a:ext cx="6928538" cy="1158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580"/>
              </a:lnSpc>
              <a:spcBef>
                <a:spcPct val="0"/>
              </a:spcBef>
            </a:pPr>
            <a:r>
              <a:rPr lang="en-US" sz="6845" spc="-136">
                <a:solidFill>
                  <a:srgbClr val="FDFBFB"/>
                </a:solidFill>
                <a:latin typeface="Open Sauce Bold" panose="00000800000000000000"/>
                <a:ea typeface="Open Sauce Bold" panose="00000800000000000000"/>
                <a:cs typeface="Open Sauce Bold" panose="00000800000000000000"/>
                <a:sym typeface="Open Sauce Bold" panose="00000800000000000000"/>
              </a:rPr>
              <a:t>INTRODUCTION</a:t>
            </a:r>
            <a:endParaRPr lang="en-US" sz="6845" spc="-136">
              <a:solidFill>
                <a:srgbClr val="FDFBFB"/>
              </a:solidFill>
              <a:latin typeface="Open Sauce Bold" panose="00000800000000000000"/>
              <a:ea typeface="Open Sauce Bold" panose="00000800000000000000"/>
              <a:cs typeface="Open Sauce Bold" panose="00000800000000000000"/>
              <a:sym typeface="Open Sauce Bold" panose="00000800000000000000"/>
            </a:endParaRPr>
          </a:p>
        </p:txBody>
      </p:sp>
      <p:grpSp>
        <p:nvGrpSpPr>
          <p:cNvPr id="11" name="Group 11"/>
          <p:cNvGrpSpPr/>
          <p:nvPr/>
        </p:nvGrpSpPr>
        <p:grpSpPr>
          <a:xfrm rot="0">
            <a:off x="16113923" y="9258300"/>
            <a:ext cx="327444" cy="327444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23D33"/>
            </a:solidFill>
            <a:ln cap="sq">
              <a:noFill/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14" name="Group 14"/>
          <p:cNvGrpSpPr/>
          <p:nvPr/>
        </p:nvGrpSpPr>
        <p:grpSpPr>
          <a:xfrm rot="0">
            <a:off x="15648108" y="9258300"/>
            <a:ext cx="327444" cy="327444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23D33"/>
            </a:solidFill>
            <a:ln cap="sq">
              <a:noFill/>
              <a:prstDash val="solid"/>
              <a:miter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17" name="Group 17"/>
          <p:cNvGrpSpPr/>
          <p:nvPr/>
        </p:nvGrpSpPr>
        <p:grpSpPr>
          <a:xfrm rot="0">
            <a:off x="15161723" y="9258300"/>
            <a:ext cx="327444" cy="327444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23D33"/>
            </a:solidFill>
            <a:ln cap="sq">
              <a:noFill/>
              <a:prstDash val="solid"/>
              <a:miter/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60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1629543" y="4128007"/>
            <a:ext cx="3128394" cy="4495897"/>
            <a:chOff x="0" y="0"/>
            <a:chExt cx="2041606" cy="293404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041606" cy="2934046"/>
            </a:xfrm>
            <a:custGeom>
              <a:avLst/>
              <a:gdLst/>
              <a:ahLst/>
              <a:cxnLst/>
              <a:rect l="l" t="t" r="r" b="b"/>
              <a:pathLst>
                <a:path w="2041606" h="2934046">
                  <a:moveTo>
                    <a:pt x="79191" y="0"/>
                  </a:moveTo>
                  <a:lnTo>
                    <a:pt x="1962415" y="0"/>
                  </a:lnTo>
                  <a:cubicBezTo>
                    <a:pt x="2006151" y="0"/>
                    <a:pt x="2041606" y="35455"/>
                    <a:pt x="2041606" y="79191"/>
                  </a:cubicBezTo>
                  <a:lnTo>
                    <a:pt x="2041606" y="2854855"/>
                  </a:lnTo>
                  <a:cubicBezTo>
                    <a:pt x="2041606" y="2875858"/>
                    <a:pt x="2033263" y="2896001"/>
                    <a:pt x="2018411" y="2910852"/>
                  </a:cubicBezTo>
                  <a:cubicBezTo>
                    <a:pt x="2003560" y="2925703"/>
                    <a:pt x="1983418" y="2934046"/>
                    <a:pt x="1962415" y="2934046"/>
                  </a:cubicBezTo>
                  <a:lnTo>
                    <a:pt x="79191" y="2934046"/>
                  </a:lnTo>
                  <a:cubicBezTo>
                    <a:pt x="35455" y="2934046"/>
                    <a:pt x="0" y="2898591"/>
                    <a:pt x="0" y="2854855"/>
                  </a:cubicBezTo>
                  <a:lnTo>
                    <a:pt x="0" y="79191"/>
                  </a:lnTo>
                  <a:cubicBezTo>
                    <a:pt x="0" y="58188"/>
                    <a:pt x="8343" y="38046"/>
                    <a:pt x="23195" y="23195"/>
                  </a:cubicBezTo>
                  <a:cubicBezTo>
                    <a:pt x="38046" y="8343"/>
                    <a:pt x="58188" y="0"/>
                    <a:pt x="79191" y="0"/>
                  </a:cubicBezTo>
                  <a:close/>
                </a:path>
              </a:pathLst>
            </a:custGeom>
            <a:solidFill>
              <a:srgbClr val="FFFFFF"/>
            </a:solidFill>
            <a:ln w="123825" cap="rnd">
              <a:solidFill>
                <a:srgbClr val="106861"/>
              </a:solidFill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041606" cy="29721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55"/>
                </a:lnSpc>
                <a:spcBef>
                  <a:spcPct val="0"/>
                </a:spcBef>
              </a:pPr>
            </a:p>
          </p:txBody>
        </p:sp>
      </p:grpSp>
      <p:sp>
        <p:nvSpPr>
          <p:cNvPr id="5" name="Freeform 5"/>
          <p:cNvSpPr/>
          <p:nvPr/>
        </p:nvSpPr>
        <p:spPr>
          <a:xfrm>
            <a:off x="2120549" y="4128007"/>
            <a:ext cx="2146380" cy="1000429"/>
          </a:xfrm>
          <a:custGeom>
            <a:avLst/>
            <a:gdLst/>
            <a:ahLst/>
            <a:cxnLst/>
            <a:rect l="l" t="t" r="r" b="b"/>
            <a:pathLst>
              <a:path w="2146380" h="1000429">
                <a:moveTo>
                  <a:pt x="0" y="0"/>
                </a:moveTo>
                <a:lnTo>
                  <a:pt x="2146380" y="0"/>
                </a:lnTo>
                <a:lnTo>
                  <a:pt x="2146380" y="1000429"/>
                </a:lnTo>
                <a:lnTo>
                  <a:pt x="0" y="1000429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 t="-114545"/>
            </a:stretch>
          </a:blipFill>
          <a:ln cap="sq">
            <a:noFill/>
            <a:prstDash val="solid"/>
            <a:miter/>
          </a:ln>
        </p:spPr>
      </p:sp>
      <p:grpSp>
        <p:nvGrpSpPr>
          <p:cNvPr id="6" name="Group 6"/>
          <p:cNvGrpSpPr/>
          <p:nvPr/>
        </p:nvGrpSpPr>
        <p:grpSpPr>
          <a:xfrm rot="-10800000">
            <a:off x="5140937" y="4128007"/>
            <a:ext cx="3128394" cy="4495897"/>
            <a:chOff x="0" y="0"/>
            <a:chExt cx="2041606" cy="293404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041606" cy="2934046"/>
            </a:xfrm>
            <a:custGeom>
              <a:avLst/>
              <a:gdLst/>
              <a:ahLst/>
              <a:cxnLst/>
              <a:rect l="l" t="t" r="r" b="b"/>
              <a:pathLst>
                <a:path w="2041606" h="2934046">
                  <a:moveTo>
                    <a:pt x="79191" y="0"/>
                  </a:moveTo>
                  <a:lnTo>
                    <a:pt x="1962415" y="0"/>
                  </a:lnTo>
                  <a:cubicBezTo>
                    <a:pt x="2006151" y="0"/>
                    <a:pt x="2041606" y="35455"/>
                    <a:pt x="2041606" y="79191"/>
                  </a:cubicBezTo>
                  <a:lnTo>
                    <a:pt x="2041606" y="2854855"/>
                  </a:lnTo>
                  <a:cubicBezTo>
                    <a:pt x="2041606" y="2875858"/>
                    <a:pt x="2033263" y="2896001"/>
                    <a:pt x="2018411" y="2910852"/>
                  </a:cubicBezTo>
                  <a:cubicBezTo>
                    <a:pt x="2003560" y="2925703"/>
                    <a:pt x="1983418" y="2934046"/>
                    <a:pt x="1962415" y="2934046"/>
                  </a:cubicBezTo>
                  <a:lnTo>
                    <a:pt x="79191" y="2934046"/>
                  </a:lnTo>
                  <a:cubicBezTo>
                    <a:pt x="35455" y="2934046"/>
                    <a:pt x="0" y="2898591"/>
                    <a:pt x="0" y="2854855"/>
                  </a:cubicBezTo>
                  <a:lnTo>
                    <a:pt x="0" y="79191"/>
                  </a:lnTo>
                  <a:cubicBezTo>
                    <a:pt x="0" y="58188"/>
                    <a:pt x="8343" y="38046"/>
                    <a:pt x="23195" y="23195"/>
                  </a:cubicBezTo>
                  <a:cubicBezTo>
                    <a:pt x="38046" y="8343"/>
                    <a:pt x="58188" y="0"/>
                    <a:pt x="79191" y="0"/>
                  </a:cubicBezTo>
                  <a:close/>
                </a:path>
              </a:pathLst>
            </a:custGeom>
            <a:solidFill>
              <a:srgbClr val="FFFFFF"/>
            </a:solidFill>
            <a:ln w="123825" cap="rnd">
              <a:solidFill>
                <a:srgbClr val="106861"/>
              </a:solidFill>
              <a:prstDash val="solid"/>
              <a:round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2041606" cy="29721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55"/>
                </a:lnSpc>
                <a:spcBef>
                  <a:spcPct val="0"/>
                </a:spcBef>
              </a:pPr>
            </a:p>
          </p:txBody>
        </p:sp>
      </p:grpSp>
      <p:sp>
        <p:nvSpPr>
          <p:cNvPr id="9" name="Freeform 9"/>
          <p:cNvSpPr/>
          <p:nvPr/>
        </p:nvSpPr>
        <p:spPr>
          <a:xfrm>
            <a:off x="5631944" y="4128007"/>
            <a:ext cx="2146380" cy="1000429"/>
          </a:xfrm>
          <a:custGeom>
            <a:avLst/>
            <a:gdLst/>
            <a:ahLst/>
            <a:cxnLst/>
            <a:rect l="l" t="t" r="r" b="b"/>
            <a:pathLst>
              <a:path w="2146380" h="1000429">
                <a:moveTo>
                  <a:pt x="0" y="0"/>
                </a:moveTo>
                <a:lnTo>
                  <a:pt x="2146380" y="0"/>
                </a:lnTo>
                <a:lnTo>
                  <a:pt x="2146380" y="1000429"/>
                </a:lnTo>
                <a:lnTo>
                  <a:pt x="0" y="1000429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 t="-114545"/>
            </a:stretch>
          </a:blipFill>
          <a:ln cap="sq">
            <a:noFill/>
            <a:prstDash val="solid"/>
            <a:miter/>
          </a:ln>
        </p:spPr>
      </p:sp>
      <p:grpSp>
        <p:nvGrpSpPr>
          <p:cNvPr id="10" name="Group 10"/>
          <p:cNvGrpSpPr/>
          <p:nvPr/>
        </p:nvGrpSpPr>
        <p:grpSpPr>
          <a:xfrm rot="-10800000">
            <a:off x="8650331" y="4128007"/>
            <a:ext cx="3128394" cy="4495897"/>
            <a:chOff x="0" y="0"/>
            <a:chExt cx="2041606" cy="2934046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041606" cy="2934046"/>
            </a:xfrm>
            <a:custGeom>
              <a:avLst/>
              <a:gdLst/>
              <a:ahLst/>
              <a:cxnLst/>
              <a:rect l="l" t="t" r="r" b="b"/>
              <a:pathLst>
                <a:path w="2041606" h="2934046">
                  <a:moveTo>
                    <a:pt x="79191" y="0"/>
                  </a:moveTo>
                  <a:lnTo>
                    <a:pt x="1962415" y="0"/>
                  </a:lnTo>
                  <a:cubicBezTo>
                    <a:pt x="2006151" y="0"/>
                    <a:pt x="2041606" y="35455"/>
                    <a:pt x="2041606" y="79191"/>
                  </a:cubicBezTo>
                  <a:lnTo>
                    <a:pt x="2041606" y="2854855"/>
                  </a:lnTo>
                  <a:cubicBezTo>
                    <a:pt x="2041606" y="2875858"/>
                    <a:pt x="2033263" y="2896001"/>
                    <a:pt x="2018411" y="2910852"/>
                  </a:cubicBezTo>
                  <a:cubicBezTo>
                    <a:pt x="2003560" y="2925703"/>
                    <a:pt x="1983418" y="2934046"/>
                    <a:pt x="1962415" y="2934046"/>
                  </a:cubicBezTo>
                  <a:lnTo>
                    <a:pt x="79191" y="2934046"/>
                  </a:lnTo>
                  <a:cubicBezTo>
                    <a:pt x="35455" y="2934046"/>
                    <a:pt x="0" y="2898591"/>
                    <a:pt x="0" y="2854855"/>
                  </a:cubicBezTo>
                  <a:lnTo>
                    <a:pt x="0" y="79191"/>
                  </a:lnTo>
                  <a:cubicBezTo>
                    <a:pt x="0" y="58188"/>
                    <a:pt x="8343" y="38046"/>
                    <a:pt x="23195" y="23195"/>
                  </a:cubicBezTo>
                  <a:cubicBezTo>
                    <a:pt x="38046" y="8343"/>
                    <a:pt x="58188" y="0"/>
                    <a:pt x="79191" y="0"/>
                  </a:cubicBezTo>
                  <a:close/>
                </a:path>
              </a:pathLst>
            </a:custGeom>
            <a:solidFill>
              <a:srgbClr val="FFFFFF"/>
            </a:solidFill>
            <a:ln w="123825" cap="rnd">
              <a:solidFill>
                <a:srgbClr val="106861"/>
              </a:solidFill>
              <a:prstDash val="solid"/>
              <a:round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2041606" cy="29721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55"/>
                </a:lnSpc>
                <a:spcBef>
                  <a:spcPct val="0"/>
                </a:spcBef>
              </a:pPr>
            </a:p>
          </p:txBody>
        </p:sp>
      </p:grpSp>
      <p:sp>
        <p:nvSpPr>
          <p:cNvPr id="13" name="Freeform 13"/>
          <p:cNvSpPr/>
          <p:nvPr/>
        </p:nvSpPr>
        <p:spPr>
          <a:xfrm>
            <a:off x="9141338" y="4128007"/>
            <a:ext cx="2146380" cy="1000429"/>
          </a:xfrm>
          <a:custGeom>
            <a:avLst/>
            <a:gdLst/>
            <a:ahLst/>
            <a:cxnLst/>
            <a:rect l="l" t="t" r="r" b="b"/>
            <a:pathLst>
              <a:path w="2146380" h="1000429">
                <a:moveTo>
                  <a:pt x="0" y="0"/>
                </a:moveTo>
                <a:lnTo>
                  <a:pt x="2146380" y="0"/>
                </a:lnTo>
                <a:lnTo>
                  <a:pt x="2146380" y="1000429"/>
                </a:lnTo>
                <a:lnTo>
                  <a:pt x="0" y="1000429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 t="-114545"/>
            </a:stretch>
          </a:blipFill>
          <a:ln cap="sq">
            <a:noFill/>
            <a:prstDash val="solid"/>
            <a:miter/>
          </a:ln>
        </p:spPr>
      </p:sp>
      <p:sp>
        <p:nvSpPr>
          <p:cNvPr id="14" name="Freeform 14"/>
          <p:cNvSpPr/>
          <p:nvPr/>
        </p:nvSpPr>
        <p:spPr>
          <a:xfrm>
            <a:off x="15411530" y="7116695"/>
            <a:ext cx="3695540" cy="7418054"/>
          </a:xfrm>
          <a:custGeom>
            <a:avLst/>
            <a:gdLst/>
            <a:ahLst/>
            <a:cxnLst/>
            <a:rect l="l" t="t" r="r" b="b"/>
            <a:pathLst>
              <a:path w="3695540" h="7418054">
                <a:moveTo>
                  <a:pt x="0" y="0"/>
                </a:moveTo>
                <a:lnTo>
                  <a:pt x="3695540" y="0"/>
                </a:lnTo>
                <a:lnTo>
                  <a:pt x="3695540" y="7418054"/>
                </a:lnTo>
                <a:lnTo>
                  <a:pt x="0" y="74180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15" name="Group 15"/>
          <p:cNvGrpSpPr/>
          <p:nvPr/>
        </p:nvGrpSpPr>
        <p:grpSpPr>
          <a:xfrm rot="-10800000">
            <a:off x="12161726" y="4128007"/>
            <a:ext cx="3128394" cy="4495897"/>
            <a:chOff x="0" y="0"/>
            <a:chExt cx="2041606" cy="2934046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041606" cy="2934046"/>
            </a:xfrm>
            <a:custGeom>
              <a:avLst/>
              <a:gdLst/>
              <a:ahLst/>
              <a:cxnLst/>
              <a:rect l="l" t="t" r="r" b="b"/>
              <a:pathLst>
                <a:path w="2041606" h="2934046">
                  <a:moveTo>
                    <a:pt x="79191" y="0"/>
                  </a:moveTo>
                  <a:lnTo>
                    <a:pt x="1962415" y="0"/>
                  </a:lnTo>
                  <a:cubicBezTo>
                    <a:pt x="2006151" y="0"/>
                    <a:pt x="2041606" y="35455"/>
                    <a:pt x="2041606" y="79191"/>
                  </a:cubicBezTo>
                  <a:lnTo>
                    <a:pt x="2041606" y="2854855"/>
                  </a:lnTo>
                  <a:cubicBezTo>
                    <a:pt x="2041606" y="2875858"/>
                    <a:pt x="2033263" y="2896001"/>
                    <a:pt x="2018411" y="2910852"/>
                  </a:cubicBezTo>
                  <a:cubicBezTo>
                    <a:pt x="2003560" y="2925703"/>
                    <a:pt x="1983418" y="2934046"/>
                    <a:pt x="1962415" y="2934046"/>
                  </a:cubicBezTo>
                  <a:lnTo>
                    <a:pt x="79191" y="2934046"/>
                  </a:lnTo>
                  <a:cubicBezTo>
                    <a:pt x="35455" y="2934046"/>
                    <a:pt x="0" y="2898591"/>
                    <a:pt x="0" y="2854855"/>
                  </a:cubicBezTo>
                  <a:lnTo>
                    <a:pt x="0" y="79191"/>
                  </a:lnTo>
                  <a:cubicBezTo>
                    <a:pt x="0" y="58188"/>
                    <a:pt x="8343" y="38046"/>
                    <a:pt x="23195" y="23195"/>
                  </a:cubicBezTo>
                  <a:cubicBezTo>
                    <a:pt x="38046" y="8343"/>
                    <a:pt x="58188" y="0"/>
                    <a:pt x="79191" y="0"/>
                  </a:cubicBezTo>
                  <a:close/>
                </a:path>
              </a:pathLst>
            </a:custGeom>
            <a:solidFill>
              <a:srgbClr val="FFFFFF"/>
            </a:solidFill>
            <a:ln w="123825" cap="rnd">
              <a:solidFill>
                <a:srgbClr val="106861"/>
              </a:solidFill>
              <a:prstDash val="solid"/>
              <a:round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2041606" cy="29721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55"/>
                </a:lnSpc>
                <a:spcBef>
                  <a:spcPct val="0"/>
                </a:spcBef>
              </a:pPr>
            </a:p>
          </p:txBody>
        </p:sp>
      </p:grpSp>
      <p:sp>
        <p:nvSpPr>
          <p:cNvPr id="18" name="Freeform 18"/>
          <p:cNvSpPr/>
          <p:nvPr/>
        </p:nvSpPr>
        <p:spPr>
          <a:xfrm>
            <a:off x="12652732" y="4128007"/>
            <a:ext cx="2146380" cy="1000429"/>
          </a:xfrm>
          <a:custGeom>
            <a:avLst/>
            <a:gdLst/>
            <a:ahLst/>
            <a:cxnLst/>
            <a:rect l="l" t="t" r="r" b="b"/>
            <a:pathLst>
              <a:path w="2146380" h="1000429">
                <a:moveTo>
                  <a:pt x="0" y="0"/>
                </a:moveTo>
                <a:lnTo>
                  <a:pt x="2146380" y="0"/>
                </a:lnTo>
                <a:lnTo>
                  <a:pt x="2146380" y="1000429"/>
                </a:lnTo>
                <a:lnTo>
                  <a:pt x="0" y="1000429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 t="-114545"/>
            </a:stretch>
          </a:blipFill>
          <a:ln cap="sq">
            <a:noFill/>
            <a:prstDash val="solid"/>
            <a:miter/>
          </a:ln>
        </p:spPr>
      </p:sp>
      <p:sp>
        <p:nvSpPr>
          <p:cNvPr id="19" name="TextBox 19"/>
          <p:cNvSpPr txBox="1"/>
          <p:nvPr/>
        </p:nvSpPr>
        <p:spPr>
          <a:xfrm>
            <a:off x="1629543" y="2111320"/>
            <a:ext cx="14160944" cy="8660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80"/>
              </a:lnSpc>
            </a:pPr>
            <a:r>
              <a:rPr lang="en-US" sz="5125" spc="-102">
                <a:solidFill>
                  <a:srgbClr val="191919"/>
                </a:solidFill>
                <a:latin typeface="Open Sauce Bold" panose="00000800000000000000"/>
                <a:ea typeface="Open Sauce Bold" panose="00000800000000000000"/>
                <a:cs typeface="Open Sauce Bold" panose="00000800000000000000"/>
                <a:sym typeface="Open Sauce Bold" panose="00000800000000000000"/>
              </a:rPr>
              <a:t>IMPACT ON SUB-SAHARAN AFRICA (SSA)</a:t>
            </a:r>
            <a:endParaRPr lang="en-US" sz="5125" spc="-102">
              <a:solidFill>
                <a:srgbClr val="191919"/>
              </a:solidFill>
              <a:latin typeface="Open Sauce Bold" panose="00000800000000000000"/>
              <a:ea typeface="Open Sauce Bold" panose="00000800000000000000"/>
              <a:cs typeface="Open Sauce Bold" panose="00000800000000000000"/>
              <a:sym typeface="Open Sauce Bold" panose="00000800000000000000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802205" y="5438744"/>
            <a:ext cx="2738293" cy="2270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2400">
                <a:solidFill>
                  <a:srgbClr val="343432"/>
                </a:solidFill>
                <a:latin typeface="Open Sauce" panose="00000500000000000000"/>
                <a:ea typeface="Open Sauce" panose="00000500000000000000"/>
                <a:cs typeface="Open Sauce" panose="00000500000000000000"/>
                <a:sym typeface="Open Sauce" panose="00000500000000000000"/>
              </a:rPr>
              <a:t>Prioritize patients with higher risks for immediate intervention.</a:t>
            </a:r>
            <a:endParaRPr lang="en-US" sz="2400">
              <a:solidFill>
                <a:srgbClr val="343432"/>
              </a:solidFill>
              <a:latin typeface="Open Sauce" panose="00000500000000000000"/>
              <a:ea typeface="Open Sauce" panose="00000500000000000000"/>
              <a:cs typeface="Open Sauce" panose="00000500000000000000"/>
              <a:sym typeface="Open Sauce" panose="00000500000000000000"/>
            </a:endParaRPr>
          </a:p>
          <a:p>
            <a:pPr marL="0" lvl="0" indent="0" algn="ctr">
              <a:lnSpc>
                <a:spcPts val="3600"/>
              </a:lnSpc>
            </a:pPr>
          </a:p>
        </p:txBody>
      </p:sp>
      <p:sp>
        <p:nvSpPr>
          <p:cNvPr id="21" name="TextBox 21"/>
          <p:cNvSpPr txBox="1"/>
          <p:nvPr/>
        </p:nvSpPr>
        <p:spPr>
          <a:xfrm>
            <a:off x="2702610" y="4200116"/>
            <a:ext cx="937482" cy="5959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895"/>
              </a:lnSpc>
              <a:spcBef>
                <a:spcPct val="0"/>
              </a:spcBef>
            </a:pPr>
            <a:r>
              <a:rPr lang="en-US" sz="3825">
                <a:solidFill>
                  <a:srgbClr val="F8F8F8"/>
                </a:solidFill>
                <a:latin typeface="Open Sauce Bold" panose="00000800000000000000"/>
                <a:ea typeface="Open Sauce Bold" panose="00000800000000000000"/>
                <a:cs typeface="Open Sauce Bold" panose="00000800000000000000"/>
                <a:sym typeface="Open Sauce Bold" panose="00000800000000000000"/>
              </a:rPr>
              <a:t>01</a:t>
            </a:r>
            <a:endParaRPr lang="en-US" sz="3825">
              <a:solidFill>
                <a:srgbClr val="F8F8F8"/>
              </a:solidFill>
              <a:latin typeface="Open Sauce Bold" panose="00000800000000000000"/>
              <a:ea typeface="Open Sauce Bold" panose="00000800000000000000"/>
              <a:cs typeface="Open Sauce Bold" panose="00000800000000000000"/>
              <a:sym typeface="Open Sauce Bold" panose="00000800000000000000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5321700" y="5438744"/>
            <a:ext cx="2766868" cy="3185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2400">
                <a:solidFill>
                  <a:srgbClr val="343432"/>
                </a:solidFill>
                <a:latin typeface="Open Sauce" panose="00000500000000000000"/>
                <a:ea typeface="Open Sauce" panose="00000500000000000000"/>
                <a:cs typeface="Open Sauce" panose="00000500000000000000"/>
                <a:sym typeface="Open Sauce" panose="00000500000000000000"/>
              </a:rPr>
              <a:t>Design targeted public health campaigns, and allocate resources more effectively.</a:t>
            </a:r>
            <a:endParaRPr lang="en-US" sz="2400">
              <a:solidFill>
                <a:srgbClr val="343432"/>
              </a:solidFill>
              <a:latin typeface="Open Sauce" panose="00000500000000000000"/>
              <a:ea typeface="Open Sauce" panose="00000500000000000000"/>
              <a:cs typeface="Open Sauce" panose="00000500000000000000"/>
              <a:sym typeface="Open Sauce" panose="00000500000000000000"/>
            </a:endParaRPr>
          </a:p>
          <a:p>
            <a:pPr marL="0" lvl="0" indent="0" algn="ctr">
              <a:lnSpc>
                <a:spcPts val="3600"/>
              </a:lnSpc>
            </a:pPr>
          </a:p>
        </p:txBody>
      </p:sp>
      <p:sp>
        <p:nvSpPr>
          <p:cNvPr id="23" name="TextBox 23"/>
          <p:cNvSpPr txBox="1"/>
          <p:nvPr/>
        </p:nvSpPr>
        <p:spPr>
          <a:xfrm>
            <a:off x="6214005" y="4200116"/>
            <a:ext cx="937482" cy="5959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895"/>
              </a:lnSpc>
              <a:spcBef>
                <a:spcPct val="0"/>
              </a:spcBef>
            </a:pPr>
            <a:r>
              <a:rPr lang="en-US" sz="3825">
                <a:solidFill>
                  <a:srgbClr val="F8F8F8"/>
                </a:solidFill>
                <a:latin typeface="Open Sauce Bold" panose="00000800000000000000"/>
                <a:ea typeface="Open Sauce Bold" panose="00000800000000000000"/>
                <a:cs typeface="Open Sauce Bold" panose="00000800000000000000"/>
                <a:sym typeface="Open Sauce Bold" panose="00000800000000000000"/>
              </a:rPr>
              <a:t>02</a:t>
            </a:r>
            <a:endParaRPr lang="en-US" sz="3825">
              <a:solidFill>
                <a:srgbClr val="F8F8F8"/>
              </a:solidFill>
              <a:latin typeface="Open Sauce Bold" panose="00000800000000000000"/>
              <a:ea typeface="Open Sauce Bold" panose="00000800000000000000"/>
              <a:cs typeface="Open Sauce Bold" panose="00000800000000000000"/>
              <a:sym typeface="Open Sauce Bold" panose="00000800000000000000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8822993" y="5438744"/>
            <a:ext cx="2738293" cy="13563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600"/>
              </a:lnSpc>
            </a:pPr>
            <a:r>
              <a:rPr lang="en-US" sz="2400">
                <a:solidFill>
                  <a:srgbClr val="343432"/>
                </a:solidFill>
                <a:latin typeface="Open Sauce" panose="00000500000000000000"/>
                <a:ea typeface="Open Sauce" panose="00000500000000000000"/>
                <a:cs typeface="Open Sauce" panose="00000500000000000000"/>
                <a:sym typeface="Open Sauce" panose="00000500000000000000"/>
              </a:rPr>
              <a:t>Track the effectiveness of HIV programs.</a:t>
            </a:r>
            <a:endParaRPr lang="en-US" sz="2400">
              <a:solidFill>
                <a:srgbClr val="343432"/>
              </a:solidFill>
              <a:latin typeface="Open Sauce" panose="00000500000000000000"/>
              <a:ea typeface="Open Sauce" panose="00000500000000000000"/>
              <a:cs typeface="Open Sauce" panose="00000500000000000000"/>
              <a:sym typeface="Open Sauce" panose="00000500000000000000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9723398" y="4200116"/>
            <a:ext cx="937482" cy="5959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895"/>
              </a:lnSpc>
              <a:spcBef>
                <a:spcPct val="0"/>
              </a:spcBef>
            </a:pPr>
            <a:r>
              <a:rPr lang="en-US" sz="3825">
                <a:solidFill>
                  <a:srgbClr val="F8F8F8"/>
                </a:solidFill>
                <a:latin typeface="Open Sauce Bold" panose="00000800000000000000"/>
                <a:ea typeface="Open Sauce Bold" panose="00000800000000000000"/>
                <a:cs typeface="Open Sauce Bold" panose="00000800000000000000"/>
                <a:sym typeface="Open Sauce Bold" panose="00000800000000000000"/>
              </a:rPr>
              <a:t>03</a:t>
            </a:r>
            <a:endParaRPr lang="en-US" sz="3825">
              <a:solidFill>
                <a:srgbClr val="F8F8F8"/>
              </a:solidFill>
              <a:latin typeface="Open Sauce Bold" panose="00000800000000000000"/>
              <a:ea typeface="Open Sauce Bold" panose="00000800000000000000"/>
              <a:cs typeface="Open Sauce Bold" panose="00000800000000000000"/>
              <a:sym typeface="Open Sauce Bold" panose="00000800000000000000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12356776" y="5438744"/>
            <a:ext cx="2738293" cy="2270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600"/>
              </a:lnSpc>
            </a:pPr>
            <a:r>
              <a:rPr lang="en-US" sz="2400">
                <a:solidFill>
                  <a:srgbClr val="343432"/>
                </a:solidFill>
                <a:latin typeface="Open Sauce" panose="00000500000000000000"/>
                <a:ea typeface="Open Sauce" panose="00000500000000000000"/>
                <a:cs typeface="Open Sauce" panose="00000500000000000000"/>
                <a:sym typeface="Open Sauce" panose="00000500000000000000"/>
              </a:rPr>
              <a:t>Patients can make informed decisions about their health and treatment options.</a:t>
            </a:r>
            <a:endParaRPr lang="en-US" sz="2400">
              <a:solidFill>
                <a:srgbClr val="343432"/>
              </a:solidFill>
              <a:latin typeface="Open Sauce" panose="00000500000000000000"/>
              <a:ea typeface="Open Sauce" panose="00000500000000000000"/>
              <a:cs typeface="Open Sauce" panose="00000500000000000000"/>
              <a:sym typeface="Open Sauce" panose="00000500000000000000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13234793" y="4200116"/>
            <a:ext cx="937482" cy="5959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895"/>
              </a:lnSpc>
              <a:spcBef>
                <a:spcPct val="0"/>
              </a:spcBef>
            </a:pPr>
            <a:r>
              <a:rPr lang="en-US" sz="3825">
                <a:solidFill>
                  <a:srgbClr val="F8F8F8"/>
                </a:solidFill>
                <a:latin typeface="Open Sauce Bold" panose="00000800000000000000"/>
                <a:ea typeface="Open Sauce Bold" panose="00000800000000000000"/>
                <a:cs typeface="Open Sauce Bold" panose="00000800000000000000"/>
                <a:sym typeface="Open Sauce Bold" panose="00000800000000000000"/>
              </a:rPr>
              <a:t>04</a:t>
            </a:r>
            <a:endParaRPr lang="en-US" sz="3825">
              <a:solidFill>
                <a:srgbClr val="F8F8F8"/>
              </a:solidFill>
              <a:latin typeface="Open Sauce Bold" panose="00000800000000000000"/>
              <a:ea typeface="Open Sauce Bold" panose="00000800000000000000"/>
              <a:cs typeface="Open Sauce Bold" panose="00000800000000000000"/>
              <a:sym typeface="Open Sauce Bold" panose="00000800000000000000"/>
            </a:endParaRPr>
          </a:p>
        </p:txBody>
      </p:sp>
      <p:sp>
        <p:nvSpPr>
          <p:cNvPr id="28" name="Freeform 28"/>
          <p:cNvSpPr/>
          <p:nvPr/>
        </p:nvSpPr>
        <p:spPr>
          <a:xfrm rot="-10800000">
            <a:off x="-465877" y="-4635036"/>
            <a:ext cx="3695540" cy="7418054"/>
          </a:xfrm>
          <a:custGeom>
            <a:avLst/>
            <a:gdLst/>
            <a:ahLst/>
            <a:cxnLst/>
            <a:rect l="l" t="t" r="r" b="b"/>
            <a:pathLst>
              <a:path w="3695540" h="7418054">
                <a:moveTo>
                  <a:pt x="0" y="0"/>
                </a:moveTo>
                <a:lnTo>
                  <a:pt x="3695540" y="0"/>
                </a:lnTo>
                <a:lnTo>
                  <a:pt x="3695540" y="7418054"/>
                </a:lnTo>
                <a:lnTo>
                  <a:pt x="0" y="74180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104532" y="3125441"/>
            <a:ext cx="6064231" cy="962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840"/>
              </a:lnSpc>
              <a:spcBef>
                <a:spcPct val="0"/>
              </a:spcBef>
            </a:pPr>
            <a:r>
              <a:rPr lang="en-US" sz="5600" spc="-112">
                <a:solidFill>
                  <a:srgbClr val="191919"/>
                </a:solidFill>
                <a:latin typeface="Open Sauce Bold" panose="00000800000000000000"/>
                <a:ea typeface="Open Sauce Bold" panose="00000800000000000000"/>
                <a:cs typeface="Open Sauce Bold" panose="00000800000000000000"/>
                <a:sym typeface="Open Sauce Bold" panose="00000800000000000000"/>
              </a:rPr>
              <a:t>KEY FEATURES</a:t>
            </a:r>
            <a:endParaRPr lang="en-US" sz="5600" spc="-112">
              <a:solidFill>
                <a:srgbClr val="191919"/>
              </a:solidFill>
              <a:latin typeface="Open Sauce Bold" panose="00000800000000000000"/>
              <a:ea typeface="Open Sauce Bold" panose="00000800000000000000"/>
              <a:cs typeface="Open Sauce Bold" panose="00000800000000000000"/>
              <a:sym typeface="Open Sauce Bold" panose="00000800000000000000"/>
            </a:endParaRPr>
          </a:p>
        </p:txBody>
      </p:sp>
      <p:grpSp>
        <p:nvGrpSpPr>
          <p:cNvPr id="3" name="Group 3"/>
          <p:cNvGrpSpPr/>
          <p:nvPr/>
        </p:nvGrpSpPr>
        <p:grpSpPr>
          <a:xfrm rot="0">
            <a:off x="-1997137" y="7075637"/>
            <a:ext cx="5578401" cy="5578401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42950" cap="sq">
              <a:solidFill>
                <a:srgbClr val="106861"/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55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6" name="Group 6"/>
          <p:cNvGrpSpPr/>
          <p:nvPr/>
        </p:nvGrpSpPr>
        <p:grpSpPr>
          <a:xfrm rot="0">
            <a:off x="3684175" y="7005833"/>
            <a:ext cx="452472" cy="452472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6861"/>
            </a:solidFill>
            <a:ln w="742950" cap="sq">
              <a:solidFill>
                <a:srgbClr val="106861"/>
              </a:soli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55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9" name="Group 9"/>
          <p:cNvGrpSpPr/>
          <p:nvPr/>
        </p:nvGrpSpPr>
        <p:grpSpPr>
          <a:xfrm rot="0">
            <a:off x="15017929" y="-2533783"/>
            <a:ext cx="5002094" cy="5002094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6861">
                <a:alpha val="32941"/>
              </a:srgbClr>
            </a:solidFill>
            <a:ln w="142875" cap="sq">
              <a:solidFill>
                <a:srgbClr val="106861">
                  <a:alpha val="32941"/>
                </a:srgbClr>
              </a:soli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55"/>
                </a:lnSpc>
                <a:spcBef>
                  <a:spcPct val="0"/>
                </a:spcBef>
              </a:pPr>
            </a:p>
          </p:txBody>
        </p:sp>
      </p:grpSp>
      <p:sp>
        <p:nvSpPr>
          <p:cNvPr id="12" name="Freeform 12"/>
          <p:cNvSpPr/>
          <p:nvPr/>
        </p:nvSpPr>
        <p:spPr>
          <a:xfrm rot="-10800000">
            <a:off x="9028187" y="3444554"/>
            <a:ext cx="5128563" cy="381636"/>
          </a:xfrm>
          <a:custGeom>
            <a:avLst/>
            <a:gdLst/>
            <a:ahLst/>
            <a:cxnLst/>
            <a:rect l="l" t="t" r="r" b="b"/>
            <a:pathLst>
              <a:path w="5128563" h="381636">
                <a:moveTo>
                  <a:pt x="0" y="0"/>
                </a:moveTo>
                <a:lnTo>
                  <a:pt x="5128564" y="0"/>
                </a:lnTo>
                <a:lnTo>
                  <a:pt x="5128564" y="381637"/>
                </a:lnTo>
                <a:lnTo>
                  <a:pt x="0" y="381637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72000"/>
            </a:blip>
            <a:stretch>
              <a:fillRect b="-286352"/>
            </a:stretch>
          </a:blipFill>
        </p:spPr>
      </p:sp>
      <p:grpSp>
        <p:nvGrpSpPr>
          <p:cNvPr id="13" name="Group 13"/>
          <p:cNvGrpSpPr/>
          <p:nvPr/>
        </p:nvGrpSpPr>
        <p:grpSpPr>
          <a:xfrm rot="0">
            <a:off x="8921546" y="1425268"/>
            <a:ext cx="5334876" cy="2932032"/>
            <a:chOff x="0" y="0"/>
            <a:chExt cx="1234628" cy="678548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234628" cy="678548"/>
            </a:xfrm>
            <a:custGeom>
              <a:avLst/>
              <a:gdLst/>
              <a:ahLst/>
              <a:cxnLst/>
              <a:rect l="l" t="t" r="r" b="b"/>
              <a:pathLst>
                <a:path w="1234628" h="678548">
                  <a:moveTo>
                    <a:pt x="46438" y="0"/>
                  </a:moveTo>
                  <a:lnTo>
                    <a:pt x="1188190" y="0"/>
                  </a:lnTo>
                  <a:cubicBezTo>
                    <a:pt x="1213837" y="0"/>
                    <a:pt x="1234628" y="20791"/>
                    <a:pt x="1234628" y="46438"/>
                  </a:cubicBezTo>
                  <a:lnTo>
                    <a:pt x="1234628" y="632109"/>
                  </a:lnTo>
                  <a:cubicBezTo>
                    <a:pt x="1234628" y="657757"/>
                    <a:pt x="1213837" y="678548"/>
                    <a:pt x="1188190" y="678548"/>
                  </a:cubicBezTo>
                  <a:lnTo>
                    <a:pt x="46438" y="678548"/>
                  </a:lnTo>
                  <a:cubicBezTo>
                    <a:pt x="20791" y="678548"/>
                    <a:pt x="0" y="657757"/>
                    <a:pt x="0" y="632109"/>
                  </a:cubicBezTo>
                  <a:lnTo>
                    <a:pt x="0" y="46438"/>
                  </a:lnTo>
                  <a:cubicBezTo>
                    <a:pt x="0" y="20791"/>
                    <a:pt x="20791" y="0"/>
                    <a:pt x="46438" y="0"/>
                  </a:cubicBezTo>
                  <a:close/>
                </a:path>
              </a:pathLst>
            </a:custGeom>
            <a:solidFill>
              <a:srgbClr val="FFFFFF"/>
            </a:solidFill>
            <a:ln w="104775" cap="rnd">
              <a:solidFill>
                <a:srgbClr val="106861"/>
              </a:solidFill>
              <a:prstDash val="solid"/>
              <a:round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1234628" cy="7166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55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16" name="Group 16"/>
          <p:cNvGrpSpPr/>
          <p:nvPr/>
        </p:nvGrpSpPr>
        <p:grpSpPr>
          <a:xfrm rot="0">
            <a:off x="8307532" y="1878174"/>
            <a:ext cx="1228028" cy="1226514"/>
            <a:chOff x="0" y="0"/>
            <a:chExt cx="323431" cy="323032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323431" cy="323032"/>
            </a:xfrm>
            <a:custGeom>
              <a:avLst/>
              <a:gdLst/>
              <a:ahLst/>
              <a:cxnLst/>
              <a:rect l="l" t="t" r="r" b="b"/>
              <a:pathLst>
                <a:path w="323431" h="323032">
                  <a:moveTo>
                    <a:pt x="0" y="0"/>
                  </a:moveTo>
                  <a:lnTo>
                    <a:pt x="323431" y="0"/>
                  </a:lnTo>
                  <a:lnTo>
                    <a:pt x="323431" y="323032"/>
                  </a:lnTo>
                  <a:lnTo>
                    <a:pt x="0" y="32303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114300"/>
              <a:ext cx="323431" cy="4373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8075"/>
                </a:lnSpc>
              </a:pPr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9608887" y="1849599"/>
            <a:ext cx="4100514" cy="22385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85"/>
              </a:lnSpc>
            </a:pPr>
            <a:r>
              <a:rPr lang="en-US" sz="2800">
                <a:solidFill>
                  <a:srgbClr val="333231"/>
                </a:solidFill>
                <a:latin typeface="Open Sauce Bold" panose="00000800000000000000"/>
                <a:ea typeface="Open Sauce Bold" panose="00000800000000000000"/>
                <a:cs typeface="Open Sauce Bold" panose="00000800000000000000"/>
                <a:sym typeface="Open Sauce Bold" panose="00000800000000000000"/>
              </a:rPr>
              <a:t>Mathematical Model</a:t>
            </a:r>
            <a:endParaRPr lang="en-US" sz="2800">
              <a:solidFill>
                <a:srgbClr val="333231"/>
              </a:solidFill>
              <a:latin typeface="Open Sauce Bold" panose="00000800000000000000"/>
              <a:ea typeface="Open Sauce Bold" panose="00000800000000000000"/>
              <a:cs typeface="Open Sauce Bold" panose="00000800000000000000"/>
              <a:sym typeface="Open Sauce Bold" panose="00000800000000000000"/>
            </a:endParaRPr>
          </a:p>
          <a:p>
            <a:pPr algn="l">
              <a:lnSpc>
                <a:spcPts val="3585"/>
              </a:lnSpc>
            </a:pPr>
          </a:p>
          <a:p>
            <a:pPr algn="l">
              <a:lnSpc>
                <a:spcPts val="3585"/>
              </a:lnSpc>
            </a:pPr>
            <a:r>
              <a:rPr lang="en-US" sz="2800">
                <a:solidFill>
                  <a:srgbClr val="333231"/>
                </a:solidFill>
                <a:latin typeface="Open Sauce" panose="00000500000000000000"/>
                <a:ea typeface="Open Sauce" panose="00000500000000000000"/>
                <a:cs typeface="Open Sauce" panose="00000500000000000000"/>
                <a:sym typeface="Open Sauce" panose="00000500000000000000"/>
              </a:rPr>
              <a:t>Calculates predicted remaining lifespan</a:t>
            </a:r>
            <a:endParaRPr lang="en-US" sz="2800">
              <a:solidFill>
                <a:srgbClr val="333231"/>
              </a:solidFill>
              <a:latin typeface="Open Sauce" panose="00000500000000000000"/>
              <a:ea typeface="Open Sauce" panose="00000500000000000000"/>
              <a:cs typeface="Open Sauce" panose="00000500000000000000"/>
              <a:sym typeface="Open Sauce" panose="00000500000000000000"/>
            </a:endParaRPr>
          </a:p>
          <a:p>
            <a:pPr marL="0" lvl="0" indent="0" algn="l">
              <a:lnSpc>
                <a:spcPts val="3585"/>
              </a:lnSpc>
              <a:spcBef>
                <a:spcPct val="0"/>
              </a:spcBef>
            </a:pPr>
          </a:p>
        </p:txBody>
      </p:sp>
      <p:sp>
        <p:nvSpPr>
          <p:cNvPr id="20" name="Freeform 20"/>
          <p:cNvSpPr/>
          <p:nvPr/>
        </p:nvSpPr>
        <p:spPr>
          <a:xfrm rot="-10800000">
            <a:off x="9094862" y="7815133"/>
            <a:ext cx="5128563" cy="381636"/>
          </a:xfrm>
          <a:custGeom>
            <a:avLst/>
            <a:gdLst/>
            <a:ahLst/>
            <a:cxnLst/>
            <a:rect l="l" t="t" r="r" b="b"/>
            <a:pathLst>
              <a:path w="5128563" h="381636">
                <a:moveTo>
                  <a:pt x="0" y="0"/>
                </a:moveTo>
                <a:lnTo>
                  <a:pt x="5128564" y="0"/>
                </a:lnTo>
                <a:lnTo>
                  <a:pt x="5128564" y="381636"/>
                </a:lnTo>
                <a:lnTo>
                  <a:pt x="0" y="381636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72000"/>
            </a:blip>
            <a:stretch>
              <a:fillRect b="-286352"/>
            </a:stretch>
          </a:blipFill>
        </p:spPr>
      </p:sp>
      <p:grpSp>
        <p:nvGrpSpPr>
          <p:cNvPr id="21" name="Group 21"/>
          <p:cNvGrpSpPr/>
          <p:nvPr/>
        </p:nvGrpSpPr>
        <p:grpSpPr>
          <a:xfrm rot="0">
            <a:off x="8988221" y="5795846"/>
            <a:ext cx="5334876" cy="2932648"/>
            <a:chOff x="0" y="0"/>
            <a:chExt cx="1234628" cy="67869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234628" cy="678690"/>
            </a:xfrm>
            <a:custGeom>
              <a:avLst/>
              <a:gdLst/>
              <a:ahLst/>
              <a:cxnLst/>
              <a:rect l="l" t="t" r="r" b="b"/>
              <a:pathLst>
                <a:path w="1234628" h="678690">
                  <a:moveTo>
                    <a:pt x="46438" y="0"/>
                  </a:moveTo>
                  <a:lnTo>
                    <a:pt x="1188190" y="0"/>
                  </a:lnTo>
                  <a:cubicBezTo>
                    <a:pt x="1213837" y="0"/>
                    <a:pt x="1234628" y="20791"/>
                    <a:pt x="1234628" y="46438"/>
                  </a:cubicBezTo>
                  <a:lnTo>
                    <a:pt x="1234628" y="632252"/>
                  </a:lnTo>
                  <a:cubicBezTo>
                    <a:pt x="1234628" y="657899"/>
                    <a:pt x="1213837" y="678690"/>
                    <a:pt x="1188190" y="678690"/>
                  </a:cubicBezTo>
                  <a:lnTo>
                    <a:pt x="46438" y="678690"/>
                  </a:lnTo>
                  <a:cubicBezTo>
                    <a:pt x="20791" y="678690"/>
                    <a:pt x="0" y="657899"/>
                    <a:pt x="0" y="632252"/>
                  </a:cubicBezTo>
                  <a:lnTo>
                    <a:pt x="0" y="46438"/>
                  </a:lnTo>
                  <a:cubicBezTo>
                    <a:pt x="0" y="20791"/>
                    <a:pt x="20791" y="0"/>
                    <a:pt x="46438" y="0"/>
                  </a:cubicBezTo>
                  <a:close/>
                </a:path>
              </a:pathLst>
            </a:custGeom>
            <a:solidFill>
              <a:srgbClr val="FFFFFF"/>
            </a:solidFill>
            <a:ln w="104775" cap="rnd">
              <a:solidFill>
                <a:srgbClr val="106861"/>
              </a:solidFill>
              <a:prstDash val="solid"/>
              <a:round/>
            </a:ln>
          </p:spPr>
        </p:sp>
        <p:sp>
          <p:nvSpPr>
            <p:cNvPr id="23" name="TextBox 23"/>
            <p:cNvSpPr txBox="1"/>
            <p:nvPr/>
          </p:nvSpPr>
          <p:spPr>
            <a:xfrm>
              <a:off x="0" y="-38100"/>
              <a:ext cx="1234628" cy="7167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55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24" name="Group 24"/>
          <p:cNvGrpSpPr/>
          <p:nvPr/>
        </p:nvGrpSpPr>
        <p:grpSpPr>
          <a:xfrm rot="0">
            <a:off x="8374207" y="6248752"/>
            <a:ext cx="1228028" cy="1226514"/>
            <a:chOff x="0" y="0"/>
            <a:chExt cx="323431" cy="323032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323431" cy="323032"/>
            </a:xfrm>
            <a:custGeom>
              <a:avLst/>
              <a:gdLst/>
              <a:ahLst/>
              <a:cxnLst/>
              <a:rect l="l" t="t" r="r" b="b"/>
              <a:pathLst>
                <a:path w="323431" h="323032">
                  <a:moveTo>
                    <a:pt x="0" y="0"/>
                  </a:moveTo>
                  <a:lnTo>
                    <a:pt x="323431" y="0"/>
                  </a:lnTo>
                  <a:lnTo>
                    <a:pt x="323431" y="323032"/>
                  </a:lnTo>
                  <a:lnTo>
                    <a:pt x="0" y="32303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0" y="-114300"/>
              <a:ext cx="323431" cy="4373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8075"/>
                </a:lnSpc>
              </a:pPr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9707010" y="6324766"/>
            <a:ext cx="4100514" cy="22385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85"/>
              </a:lnSpc>
            </a:pPr>
            <a:r>
              <a:rPr lang="en-US" sz="2800">
                <a:solidFill>
                  <a:srgbClr val="333231"/>
                </a:solidFill>
                <a:latin typeface="Open Sauce Bold" panose="00000800000000000000"/>
                <a:ea typeface="Open Sauce Bold" panose="00000800000000000000"/>
                <a:cs typeface="Open Sauce Bold" panose="00000800000000000000"/>
                <a:sym typeface="Open Sauce Bold" panose="00000800000000000000"/>
              </a:rPr>
              <a:t>Data Analysis</a:t>
            </a:r>
            <a:endParaRPr lang="en-US" sz="2800">
              <a:solidFill>
                <a:srgbClr val="333231"/>
              </a:solidFill>
              <a:latin typeface="Open Sauce Bold" panose="00000800000000000000"/>
              <a:ea typeface="Open Sauce Bold" panose="00000800000000000000"/>
              <a:cs typeface="Open Sauce Bold" panose="00000800000000000000"/>
              <a:sym typeface="Open Sauce Bold" panose="00000800000000000000"/>
            </a:endParaRPr>
          </a:p>
          <a:p>
            <a:pPr algn="l">
              <a:lnSpc>
                <a:spcPts val="3585"/>
              </a:lnSpc>
            </a:pPr>
          </a:p>
          <a:p>
            <a:pPr algn="l">
              <a:lnSpc>
                <a:spcPts val="3585"/>
              </a:lnSpc>
            </a:pPr>
            <a:r>
              <a:rPr lang="en-US" sz="2800">
                <a:solidFill>
                  <a:srgbClr val="333231"/>
                </a:solidFill>
                <a:latin typeface="Open Sauce" panose="00000500000000000000"/>
                <a:ea typeface="Open Sauce" panose="00000500000000000000"/>
                <a:cs typeface="Open Sauce" panose="00000500000000000000"/>
                <a:sym typeface="Open Sauce" panose="00000500000000000000"/>
              </a:rPr>
              <a:t>Generates reports and statistics</a:t>
            </a:r>
            <a:endParaRPr lang="en-US" sz="2800">
              <a:solidFill>
                <a:srgbClr val="333231"/>
              </a:solidFill>
              <a:latin typeface="Open Sauce" panose="00000500000000000000"/>
              <a:ea typeface="Open Sauce" panose="00000500000000000000"/>
              <a:cs typeface="Open Sauce" panose="00000500000000000000"/>
              <a:sym typeface="Open Sauce" panose="00000500000000000000"/>
            </a:endParaRPr>
          </a:p>
          <a:p>
            <a:pPr marL="0" lvl="0" indent="0" algn="l">
              <a:lnSpc>
                <a:spcPts val="3585"/>
              </a:lnSpc>
              <a:spcBef>
                <a:spcPct val="0"/>
              </a:spcBef>
            </a:pPr>
          </a:p>
        </p:txBody>
      </p:sp>
      <p:sp>
        <p:nvSpPr>
          <p:cNvPr id="28" name="Freeform 28"/>
          <p:cNvSpPr/>
          <p:nvPr/>
        </p:nvSpPr>
        <p:spPr>
          <a:xfrm>
            <a:off x="8637959" y="6405446"/>
            <a:ext cx="841683" cy="852533"/>
          </a:xfrm>
          <a:custGeom>
            <a:avLst/>
            <a:gdLst/>
            <a:ahLst/>
            <a:cxnLst/>
            <a:rect l="l" t="t" r="r" b="b"/>
            <a:pathLst>
              <a:path w="841683" h="852533">
                <a:moveTo>
                  <a:pt x="0" y="0"/>
                </a:moveTo>
                <a:lnTo>
                  <a:pt x="841683" y="0"/>
                </a:lnTo>
                <a:lnTo>
                  <a:pt x="841683" y="852534"/>
                </a:lnTo>
                <a:lnTo>
                  <a:pt x="0" y="8525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29" name="Freeform 29"/>
          <p:cNvSpPr/>
          <p:nvPr/>
        </p:nvSpPr>
        <p:spPr>
          <a:xfrm>
            <a:off x="8571284" y="2050422"/>
            <a:ext cx="841683" cy="841683"/>
          </a:xfrm>
          <a:custGeom>
            <a:avLst/>
            <a:gdLst/>
            <a:ahLst/>
            <a:cxnLst/>
            <a:rect l="l" t="t" r="r" b="b"/>
            <a:pathLst>
              <a:path w="841683" h="841683">
                <a:moveTo>
                  <a:pt x="0" y="0"/>
                </a:moveTo>
                <a:lnTo>
                  <a:pt x="841683" y="0"/>
                </a:lnTo>
                <a:lnTo>
                  <a:pt x="841683" y="841682"/>
                </a:lnTo>
                <a:lnTo>
                  <a:pt x="0" y="84168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30" name="Group 30"/>
          <p:cNvGrpSpPr/>
          <p:nvPr/>
        </p:nvGrpSpPr>
        <p:grpSpPr>
          <a:xfrm rot="0">
            <a:off x="4809335" y="8388753"/>
            <a:ext cx="1183417" cy="1183417"/>
            <a:chOff x="0" y="0"/>
            <a:chExt cx="812800" cy="81280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6861"/>
            </a:solidFill>
            <a:ln w="742950" cap="sq">
              <a:solidFill>
                <a:srgbClr val="106861"/>
              </a:solidFill>
              <a:prstDash val="solid"/>
              <a:miter/>
            </a:ln>
          </p:spPr>
        </p:sp>
        <p:sp>
          <p:nvSpPr>
            <p:cNvPr id="32" name="TextBox 3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55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15017929" y="-2533783"/>
            <a:ext cx="5002094" cy="5002094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6861">
                <a:alpha val="32941"/>
              </a:srgbClr>
            </a:solidFill>
            <a:ln w="742950" cap="sq">
              <a:solidFill>
                <a:srgbClr val="106861">
                  <a:alpha val="32941"/>
                </a:srgbClr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55"/>
                </a:lnSpc>
                <a:spcBef>
                  <a:spcPct val="0"/>
                </a:spcBef>
              </a:pPr>
            </a:p>
          </p:txBody>
        </p:sp>
      </p:grpSp>
      <p:sp>
        <p:nvSpPr>
          <p:cNvPr id="5" name="Freeform 5"/>
          <p:cNvSpPr/>
          <p:nvPr/>
        </p:nvSpPr>
        <p:spPr>
          <a:xfrm rot="-10800000">
            <a:off x="1269804" y="4761864"/>
            <a:ext cx="5128563" cy="381636"/>
          </a:xfrm>
          <a:custGeom>
            <a:avLst/>
            <a:gdLst/>
            <a:ahLst/>
            <a:cxnLst/>
            <a:rect l="l" t="t" r="r" b="b"/>
            <a:pathLst>
              <a:path w="5128563" h="381636">
                <a:moveTo>
                  <a:pt x="0" y="0"/>
                </a:moveTo>
                <a:lnTo>
                  <a:pt x="5128563" y="0"/>
                </a:lnTo>
                <a:lnTo>
                  <a:pt x="5128563" y="381636"/>
                </a:lnTo>
                <a:lnTo>
                  <a:pt x="0" y="381636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72000"/>
            </a:blip>
            <a:stretch>
              <a:fillRect b="-286352"/>
            </a:stretch>
          </a:blipFill>
        </p:spPr>
      </p:sp>
      <p:grpSp>
        <p:nvGrpSpPr>
          <p:cNvPr id="6" name="Group 6"/>
          <p:cNvGrpSpPr/>
          <p:nvPr/>
        </p:nvGrpSpPr>
        <p:grpSpPr>
          <a:xfrm rot="0">
            <a:off x="549149" y="2027128"/>
            <a:ext cx="12209992" cy="2086085"/>
            <a:chOff x="0" y="0"/>
            <a:chExt cx="2825706" cy="48277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825706" cy="482774"/>
            </a:xfrm>
            <a:custGeom>
              <a:avLst/>
              <a:gdLst/>
              <a:ahLst/>
              <a:cxnLst/>
              <a:rect l="l" t="t" r="r" b="b"/>
              <a:pathLst>
                <a:path w="2825706" h="482774">
                  <a:moveTo>
                    <a:pt x="20290" y="0"/>
                  </a:moveTo>
                  <a:lnTo>
                    <a:pt x="2805416" y="0"/>
                  </a:lnTo>
                  <a:cubicBezTo>
                    <a:pt x="2816622" y="0"/>
                    <a:pt x="2825706" y="9084"/>
                    <a:pt x="2825706" y="20290"/>
                  </a:cubicBezTo>
                  <a:lnTo>
                    <a:pt x="2825706" y="462484"/>
                  </a:lnTo>
                  <a:cubicBezTo>
                    <a:pt x="2825706" y="467865"/>
                    <a:pt x="2823569" y="473026"/>
                    <a:pt x="2819763" y="476831"/>
                  </a:cubicBezTo>
                  <a:cubicBezTo>
                    <a:pt x="2815958" y="480636"/>
                    <a:pt x="2810797" y="482774"/>
                    <a:pt x="2805416" y="482774"/>
                  </a:cubicBezTo>
                  <a:lnTo>
                    <a:pt x="20290" y="482774"/>
                  </a:lnTo>
                  <a:cubicBezTo>
                    <a:pt x="9084" y="482774"/>
                    <a:pt x="0" y="473690"/>
                    <a:pt x="0" y="462484"/>
                  </a:cubicBezTo>
                  <a:lnTo>
                    <a:pt x="0" y="20290"/>
                  </a:lnTo>
                  <a:cubicBezTo>
                    <a:pt x="0" y="9084"/>
                    <a:pt x="9084" y="0"/>
                    <a:pt x="20290" y="0"/>
                  </a:cubicBezTo>
                  <a:close/>
                </a:path>
              </a:pathLst>
            </a:custGeom>
            <a:solidFill>
              <a:srgbClr val="FFFFFF"/>
            </a:solidFill>
            <a:ln w="104775" cap="rnd">
              <a:solidFill>
                <a:srgbClr val="106861"/>
              </a:solidFill>
              <a:prstDash val="solid"/>
              <a:round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2825706" cy="5208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55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9" name="Group 9"/>
          <p:cNvGrpSpPr/>
          <p:nvPr/>
        </p:nvGrpSpPr>
        <p:grpSpPr>
          <a:xfrm rot="0">
            <a:off x="414686" y="3070171"/>
            <a:ext cx="1228028" cy="1226514"/>
            <a:chOff x="0" y="0"/>
            <a:chExt cx="323431" cy="32303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23431" cy="323032"/>
            </a:xfrm>
            <a:custGeom>
              <a:avLst/>
              <a:gdLst/>
              <a:ahLst/>
              <a:cxnLst/>
              <a:rect l="l" t="t" r="r" b="b"/>
              <a:pathLst>
                <a:path w="323431" h="323032">
                  <a:moveTo>
                    <a:pt x="0" y="0"/>
                  </a:moveTo>
                  <a:lnTo>
                    <a:pt x="323431" y="0"/>
                  </a:lnTo>
                  <a:lnTo>
                    <a:pt x="323431" y="323032"/>
                  </a:lnTo>
                  <a:lnTo>
                    <a:pt x="0" y="32303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114300"/>
              <a:ext cx="323431" cy="4373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8075"/>
                </a:lnSpc>
              </a:pPr>
            </a:p>
          </p:txBody>
        </p:sp>
      </p:grpSp>
      <p:sp>
        <p:nvSpPr>
          <p:cNvPr id="12" name="Freeform 12"/>
          <p:cNvSpPr/>
          <p:nvPr/>
        </p:nvSpPr>
        <p:spPr>
          <a:xfrm>
            <a:off x="187017" y="3260680"/>
            <a:ext cx="841683" cy="852533"/>
          </a:xfrm>
          <a:custGeom>
            <a:avLst/>
            <a:gdLst/>
            <a:ahLst/>
            <a:cxnLst/>
            <a:rect l="l" t="t" r="r" b="b"/>
            <a:pathLst>
              <a:path w="841683" h="852533">
                <a:moveTo>
                  <a:pt x="0" y="0"/>
                </a:moveTo>
                <a:lnTo>
                  <a:pt x="841683" y="0"/>
                </a:lnTo>
                <a:lnTo>
                  <a:pt x="841683" y="852533"/>
                </a:lnTo>
                <a:lnTo>
                  <a:pt x="0" y="8525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3" name="Freeform 13"/>
          <p:cNvSpPr/>
          <p:nvPr/>
        </p:nvSpPr>
        <p:spPr>
          <a:xfrm>
            <a:off x="0" y="4952682"/>
            <a:ext cx="9171769" cy="5351514"/>
          </a:xfrm>
          <a:custGeom>
            <a:avLst/>
            <a:gdLst/>
            <a:ahLst/>
            <a:cxnLst/>
            <a:rect l="l" t="t" r="r" b="b"/>
            <a:pathLst>
              <a:path w="9171769" h="5351514">
                <a:moveTo>
                  <a:pt x="0" y="0"/>
                </a:moveTo>
                <a:lnTo>
                  <a:pt x="9171769" y="0"/>
                </a:lnTo>
                <a:lnTo>
                  <a:pt x="9171769" y="5351514"/>
                </a:lnTo>
                <a:lnTo>
                  <a:pt x="0" y="53515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9214387" y="4952682"/>
            <a:ext cx="10622003" cy="5407788"/>
          </a:xfrm>
          <a:custGeom>
            <a:avLst/>
            <a:gdLst/>
            <a:ahLst/>
            <a:cxnLst/>
            <a:rect l="l" t="t" r="r" b="b"/>
            <a:pathLst>
              <a:path w="10622003" h="5407788">
                <a:moveTo>
                  <a:pt x="0" y="0"/>
                </a:moveTo>
                <a:lnTo>
                  <a:pt x="10622003" y="0"/>
                </a:lnTo>
                <a:lnTo>
                  <a:pt x="10622003" y="5407788"/>
                </a:lnTo>
                <a:lnTo>
                  <a:pt x="0" y="540778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842" r="-2842"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549149" y="923925"/>
            <a:ext cx="862262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000"/>
              </a:lnSpc>
              <a:spcBef>
                <a:spcPct val="0"/>
              </a:spcBef>
            </a:pPr>
            <a:r>
              <a:rPr lang="en-US" sz="5000" spc="-100">
                <a:solidFill>
                  <a:srgbClr val="191919"/>
                </a:solidFill>
                <a:latin typeface="Open Sauce Bold" panose="00000800000000000000"/>
                <a:ea typeface="Open Sauce Bold" panose="00000800000000000000"/>
                <a:cs typeface="Open Sauce Bold" panose="00000800000000000000"/>
                <a:sym typeface="Open Sauce Bold" panose="00000800000000000000"/>
              </a:rPr>
              <a:t>KEY FEATURES (Cont’d)</a:t>
            </a:r>
            <a:endParaRPr lang="en-US" sz="5000" spc="-100">
              <a:solidFill>
                <a:srgbClr val="191919"/>
              </a:solidFill>
              <a:latin typeface="Open Sauce Bold" panose="00000800000000000000"/>
              <a:ea typeface="Open Sauce Bold" panose="00000800000000000000"/>
              <a:cs typeface="Open Sauce Bold" panose="00000800000000000000"/>
              <a:sym typeface="Open Sauce Bold" panose="00000800000000000000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642714" y="2592136"/>
            <a:ext cx="9718612" cy="919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85"/>
              </a:lnSpc>
              <a:spcBef>
                <a:spcPct val="0"/>
              </a:spcBef>
            </a:pPr>
            <a:r>
              <a:rPr lang="en-US" sz="2800">
                <a:solidFill>
                  <a:srgbClr val="333231"/>
                </a:solidFill>
                <a:latin typeface="Open Sauce Bold" panose="00000800000000000000"/>
                <a:ea typeface="Open Sauce Bold" panose="00000800000000000000"/>
                <a:cs typeface="Open Sauce Bold" panose="00000800000000000000"/>
                <a:sym typeface="Open Sauce Bold" panose="00000800000000000000"/>
              </a:rPr>
              <a:t>Only admins can access, compile all user data into a file, and download them.</a:t>
            </a:r>
            <a:endParaRPr lang="en-US" sz="2800">
              <a:solidFill>
                <a:srgbClr val="333231"/>
              </a:solidFill>
              <a:latin typeface="Open Sauce Bold" panose="00000800000000000000"/>
              <a:ea typeface="Open Sauce Bold" panose="00000800000000000000"/>
              <a:cs typeface="Open Sauce Bold" panose="00000800000000000000"/>
              <a:sym typeface="Open Sauce Bold" panose="0000080000000000000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0" y="-8848"/>
            <a:ext cx="18288000" cy="10251030"/>
            <a:chOff x="0" y="0"/>
            <a:chExt cx="4816593" cy="269986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2699860"/>
            </a:xfrm>
            <a:custGeom>
              <a:avLst/>
              <a:gdLst/>
              <a:ahLst/>
              <a:cxnLst/>
              <a:rect l="l" t="t" r="r" b="b"/>
              <a:pathLst>
                <a:path w="4816592" h="2699860">
                  <a:moveTo>
                    <a:pt x="0" y="0"/>
                  </a:moveTo>
                  <a:lnTo>
                    <a:pt x="4816592" y="0"/>
                  </a:lnTo>
                  <a:lnTo>
                    <a:pt x="4816592" y="2699860"/>
                  </a:lnTo>
                  <a:lnTo>
                    <a:pt x="0" y="269986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0" cap="sq">
              <a:solidFill>
                <a:srgbClr val="106861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27379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35"/>
                </a:lnSpc>
              </a:pPr>
            </a:p>
          </p:txBody>
        </p:sp>
      </p:grpSp>
      <p:sp>
        <p:nvSpPr>
          <p:cNvPr id="5" name="Freeform 5"/>
          <p:cNvSpPr/>
          <p:nvPr/>
        </p:nvSpPr>
        <p:spPr>
          <a:xfrm>
            <a:off x="5521540" y="353638"/>
            <a:ext cx="13703682" cy="9526057"/>
          </a:xfrm>
          <a:custGeom>
            <a:avLst/>
            <a:gdLst/>
            <a:ahLst/>
            <a:cxnLst/>
            <a:rect l="l" t="t" r="r" b="b"/>
            <a:pathLst>
              <a:path w="13703682" h="9526057">
                <a:moveTo>
                  <a:pt x="0" y="0"/>
                </a:moveTo>
                <a:lnTo>
                  <a:pt x="13703682" y="0"/>
                </a:lnTo>
                <a:lnTo>
                  <a:pt x="13703682" y="9526057"/>
                </a:lnTo>
                <a:lnTo>
                  <a:pt x="0" y="9526057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l="-16025" r="-1678" b="-9497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511948" y="1911292"/>
            <a:ext cx="4745236" cy="2348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40"/>
              </a:lnSpc>
            </a:pPr>
            <a:r>
              <a:rPr lang="en-US" sz="4800">
                <a:solidFill>
                  <a:srgbClr val="000000"/>
                </a:solidFill>
                <a:latin typeface="Open Sauce Bold" panose="00000800000000000000"/>
                <a:ea typeface="Open Sauce Bold" panose="00000800000000000000"/>
                <a:cs typeface="Open Sauce Bold" panose="00000800000000000000"/>
                <a:sym typeface="Open Sauce Bold" panose="00000800000000000000"/>
              </a:rPr>
              <a:t>DESIGN</a:t>
            </a:r>
            <a:endParaRPr lang="en-US" sz="4800">
              <a:solidFill>
                <a:srgbClr val="000000"/>
              </a:solidFill>
              <a:latin typeface="Open Sauce Bold" panose="00000800000000000000"/>
              <a:ea typeface="Open Sauce Bold" panose="00000800000000000000"/>
              <a:cs typeface="Open Sauce Bold" panose="00000800000000000000"/>
              <a:sym typeface="Open Sauce Bold" panose="00000800000000000000"/>
            </a:endParaRPr>
          </a:p>
          <a:p>
            <a:pPr algn="ctr">
              <a:lnSpc>
                <a:spcPts val="6240"/>
              </a:lnSpc>
            </a:pPr>
          </a:p>
          <a:p>
            <a:pPr algn="ctr">
              <a:lnSpc>
                <a:spcPts val="6240"/>
              </a:lnSpc>
              <a:spcBef>
                <a:spcPct val="0"/>
              </a:spcBef>
            </a:pPr>
            <a:r>
              <a:rPr lang="en-US" sz="4800">
                <a:solidFill>
                  <a:srgbClr val="000000"/>
                </a:solidFill>
                <a:latin typeface="Open Sauce Bold" panose="00000800000000000000"/>
                <a:ea typeface="Open Sauce Bold" panose="00000800000000000000"/>
                <a:cs typeface="Open Sauce Bold" panose="00000800000000000000"/>
                <a:sym typeface="Open Sauce Bold" panose="00000800000000000000"/>
              </a:rPr>
              <a:t>(Class Diagram)</a:t>
            </a:r>
            <a:endParaRPr lang="en-US" sz="4800">
              <a:solidFill>
                <a:srgbClr val="000000"/>
              </a:solidFill>
              <a:latin typeface="Open Sauce Bold" panose="00000800000000000000"/>
              <a:ea typeface="Open Sauce Bold" panose="00000800000000000000"/>
              <a:cs typeface="Open Sauce Bold" panose="00000800000000000000"/>
              <a:sym typeface="Open Sauce Bold" panose="0000080000000000000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3499871" y="1560553"/>
            <a:ext cx="11663228" cy="6446693"/>
            <a:chOff x="0" y="0"/>
            <a:chExt cx="3653483" cy="20194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653483" cy="2019414"/>
            </a:xfrm>
            <a:custGeom>
              <a:avLst/>
              <a:gdLst/>
              <a:ahLst/>
              <a:cxnLst/>
              <a:rect l="l" t="t" r="r" b="b"/>
              <a:pathLst>
                <a:path w="3653483" h="2019414">
                  <a:moveTo>
                    <a:pt x="29870" y="0"/>
                  </a:moveTo>
                  <a:lnTo>
                    <a:pt x="3623612" y="0"/>
                  </a:lnTo>
                  <a:cubicBezTo>
                    <a:pt x="3631535" y="0"/>
                    <a:pt x="3639132" y="3147"/>
                    <a:pt x="3644734" y="8749"/>
                  </a:cubicBezTo>
                  <a:cubicBezTo>
                    <a:pt x="3650336" y="14351"/>
                    <a:pt x="3653483" y="21948"/>
                    <a:pt x="3653483" y="29870"/>
                  </a:cubicBezTo>
                  <a:lnTo>
                    <a:pt x="3653483" y="1989543"/>
                  </a:lnTo>
                  <a:cubicBezTo>
                    <a:pt x="3653483" y="2006040"/>
                    <a:pt x="3640109" y="2019414"/>
                    <a:pt x="3623612" y="2019414"/>
                  </a:cubicBezTo>
                  <a:lnTo>
                    <a:pt x="29870" y="2019414"/>
                  </a:lnTo>
                  <a:cubicBezTo>
                    <a:pt x="13373" y="2019414"/>
                    <a:pt x="0" y="2006040"/>
                    <a:pt x="0" y="1989543"/>
                  </a:cubicBezTo>
                  <a:lnTo>
                    <a:pt x="0" y="29870"/>
                  </a:lnTo>
                  <a:cubicBezTo>
                    <a:pt x="0" y="13373"/>
                    <a:pt x="13373" y="0"/>
                    <a:pt x="29870" y="0"/>
                  </a:cubicBezTo>
                  <a:close/>
                </a:path>
              </a:pathLst>
            </a:custGeom>
            <a:solidFill>
              <a:srgbClr val="106861"/>
            </a:solidFill>
            <a:ln cap="rnd">
              <a:noFill/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3653483" cy="20575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035"/>
                </a:lnSpc>
                <a:spcBef>
                  <a:spcPct val="0"/>
                </a:spcBef>
              </a:pPr>
            </a:p>
          </p:txBody>
        </p:sp>
      </p:grpSp>
      <p:sp>
        <p:nvSpPr>
          <p:cNvPr id="5" name="Freeform 5"/>
          <p:cNvSpPr/>
          <p:nvPr/>
        </p:nvSpPr>
        <p:spPr>
          <a:xfrm>
            <a:off x="378563" y="986853"/>
            <a:ext cx="7594095" cy="7594095"/>
          </a:xfrm>
          <a:custGeom>
            <a:avLst/>
            <a:gdLst/>
            <a:ahLst/>
            <a:cxnLst/>
            <a:rect l="l" t="t" r="r" b="b"/>
            <a:pathLst>
              <a:path w="7594095" h="7594095">
                <a:moveTo>
                  <a:pt x="0" y="0"/>
                </a:moveTo>
                <a:lnTo>
                  <a:pt x="7594095" y="0"/>
                </a:lnTo>
                <a:lnTo>
                  <a:pt x="7594095" y="7594094"/>
                </a:lnTo>
                <a:lnTo>
                  <a:pt x="0" y="7594094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6" name="Group 6"/>
          <p:cNvGrpSpPr/>
          <p:nvPr/>
        </p:nvGrpSpPr>
        <p:grpSpPr>
          <a:xfrm rot="0">
            <a:off x="15811589" y="8007246"/>
            <a:ext cx="4201427" cy="4201427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42950" cap="sq">
              <a:solidFill>
                <a:srgbClr val="106861"/>
              </a:soli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55"/>
                </a:lnSpc>
                <a:spcBef>
                  <a:spcPct val="0"/>
                </a:spcBef>
              </a:pPr>
            </a:p>
          </p:txBody>
        </p:sp>
      </p:grpSp>
      <p:sp>
        <p:nvSpPr>
          <p:cNvPr id="9" name="Freeform 9"/>
          <p:cNvSpPr/>
          <p:nvPr/>
        </p:nvSpPr>
        <p:spPr>
          <a:xfrm>
            <a:off x="2173295" y="2905364"/>
            <a:ext cx="4004632" cy="3757073"/>
          </a:xfrm>
          <a:custGeom>
            <a:avLst/>
            <a:gdLst/>
            <a:ahLst/>
            <a:cxnLst/>
            <a:rect l="l" t="t" r="r" b="b"/>
            <a:pathLst>
              <a:path w="4004632" h="3757073">
                <a:moveTo>
                  <a:pt x="0" y="0"/>
                </a:moveTo>
                <a:lnTo>
                  <a:pt x="4004632" y="0"/>
                </a:lnTo>
                <a:lnTo>
                  <a:pt x="4004632" y="3757072"/>
                </a:lnTo>
                <a:lnTo>
                  <a:pt x="0" y="375707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7972658" y="2101572"/>
            <a:ext cx="6178285" cy="9036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420"/>
              </a:lnSpc>
              <a:spcBef>
                <a:spcPct val="0"/>
              </a:spcBef>
            </a:pPr>
            <a:r>
              <a:rPr lang="en-US" sz="5300" spc="498">
                <a:solidFill>
                  <a:srgbClr val="FFFFFF"/>
                </a:solidFill>
                <a:latin typeface="Open Sauce Bold" panose="00000800000000000000"/>
                <a:ea typeface="Open Sauce Bold" panose="00000800000000000000"/>
                <a:cs typeface="Open Sauce Bold" panose="00000800000000000000"/>
                <a:sym typeface="Open Sauce Bold" panose="00000800000000000000"/>
              </a:rPr>
              <a:t>PROJECT DEMO</a:t>
            </a:r>
            <a:endParaRPr lang="en-US" sz="5300" spc="498">
              <a:solidFill>
                <a:srgbClr val="FFFFFF"/>
              </a:solidFill>
              <a:latin typeface="Open Sauce Bold" panose="00000800000000000000"/>
              <a:ea typeface="Open Sauce Bold" panose="00000800000000000000"/>
              <a:cs typeface="Open Sauce Bold" panose="00000800000000000000"/>
              <a:sym typeface="Open Sauce Bold" panose="00000800000000000000"/>
            </a:endParaRPr>
          </a:p>
        </p:txBody>
      </p:sp>
      <p:sp>
        <p:nvSpPr>
          <p:cNvPr id="11" name="Freeform 11"/>
          <p:cNvSpPr/>
          <p:nvPr/>
        </p:nvSpPr>
        <p:spPr>
          <a:xfrm>
            <a:off x="7972658" y="3865726"/>
            <a:ext cx="5690237" cy="3455526"/>
          </a:xfrm>
          <a:custGeom>
            <a:avLst/>
            <a:gdLst/>
            <a:ahLst/>
            <a:cxnLst/>
            <a:rect l="l" t="t" r="r" b="b"/>
            <a:pathLst>
              <a:path w="5690237" h="3455526">
                <a:moveTo>
                  <a:pt x="0" y="0"/>
                </a:moveTo>
                <a:lnTo>
                  <a:pt x="5690237" y="0"/>
                </a:lnTo>
                <a:lnTo>
                  <a:pt x="5690237" y="3455525"/>
                </a:lnTo>
                <a:lnTo>
                  <a:pt x="0" y="345552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12" name="Group 12"/>
          <p:cNvGrpSpPr/>
          <p:nvPr/>
        </p:nvGrpSpPr>
        <p:grpSpPr>
          <a:xfrm rot="0">
            <a:off x="12765365" y="8711781"/>
            <a:ext cx="546519" cy="546519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23D33"/>
            </a:solidFill>
            <a:ln cap="sq">
              <a:noFill/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15" name="Group 15"/>
          <p:cNvGrpSpPr/>
          <p:nvPr/>
        </p:nvGrpSpPr>
        <p:grpSpPr>
          <a:xfrm rot="0">
            <a:off x="11987899" y="8711781"/>
            <a:ext cx="546519" cy="546519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23D33"/>
            </a:solidFill>
            <a:ln cap="sq">
              <a:noFill/>
              <a:prstDash val="solid"/>
              <a:miter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18" name="Group 18"/>
          <p:cNvGrpSpPr/>
          <p:nvPr/>
        </p:nvGrpSpPr>
        <p:grpSpPr>
          <a:xfrm rot="0">
            <a:off x="11176100" y="8711781"/>
            <a:ext cx="546519" cy="546519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23D33"/>
            </a:solidFill>
            <a:ln cap="sq">
              <a:noFill/>
              <a:prstDash val="solid"/>
              <a:miter/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60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2415</Words>
  <Application>WPS Presentation</Application>
  <PresentationFormat>On-screen Show (4:3)</PresentationFormat>
  <Paragraphs>94</Paragraphs>
  <Slides>12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25" baseType="lpstr">
      <vt:lpstr>Arial</vt:lpstr>
      <vt:lpstr>SimSun</vt:lpstr>
      <vt:lpstr>Wingdings</vt:lpstr>
      <vt:lpstr>Arial</vt:lpstr>
      <vt:lpstr>Open Sauce Bold</vt:lpstr>
      <vt:lpstr>Open Sauce</vt:lpstr>
      <vt:lpstr>Open Sauce Heavy</vt:lpstr>
      <vt:lpstr>Canva Sans</vt:lpstr>
      <vt:lpstr>Open Sauce Bold Italics</vt:lpstr>
      <vt:lpstr>Microsoft YaHei</vt:lpstr>
      <vt:lpstr>Arial Unicode MS</vt:lpstr>
      <vt:lpstr>Calibri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White and Green Simple  Professional Business Project Presentation</dc:title>
  <dc:creator/>
  <cp:lastModifiedBy>IBYIGIZE KALISIMBI El Yadah</cp:lastModifiedBy>
  <cp:revision>2</cp:revision>
  <dcterms:created xsi:type="dcterms:W3CDTF">2006-08-16T00:00:00Z</dcterms:created>
  <dcterms:modified xsi:type="dcterms:W3CDTF">2024-08-14T10:02:25Z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21EB0810AA1D4E80AB2B2DEDFFC80C72_12</vt:lpwstr>
  </property>
  <property fmtid="{D5CDD505-2E9C-101B-9397-08002B2CF9AE}" pid="3" name="KSOProductBuildVer">
    <vt:lpwstr>1033-12.2.0.17545</vt:lpwstr>
  </property>
</Properties>
</file>